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1"/>
  </p:notesMasterIdLst>
  <p:sldIdLst>
    <p:sldId id="318" r:id="rId2"/>
    <p:sldId id="326" r:id="rId3"/>
    <p:sldId id="263" r:id="rId4"/>
    <p:sldId id="336" r:id="rId5"/>
    <p:sldId id="264" r:id="rId6"/>
    <p:sldId id="267" r:id="rId7"/>
    <p:sldId id="265" r:id="rId8"/>
    <p:sldId id="266" r:id="rId9"/>
    <p:sldId id="270" r:id="rId10"/>
    <p:sldId id="329" r:id="rId11"/>
    <p:sldId id="320" r:id="rId12"/>
    <p:sldId id="327" r:id="rId13"/>
    <p:sldId id="321" r:id="rId14"/>
    <p:sldId id="322" r:id="rId15"/>
    <p:sldId id="335" r:id="rId16"/>
    <p:sldId id="276" r:id="rId17"/>
    <p:sldId id="277" r:id="rId18"/>
    <p:sldId id="280" r:id="rId19"/>
    <p:sldId id="278" r:id="rId20"/>
    <p:sldId id="345" r:id="rId21"/>
    <p:sldId id="344" r:id="rId22"/>
    <p:sldId id="332" r:id="rId23"/>
    <p:sldId id="331" r:id="rId24"/>
    <p:sldId id="330" r:id="rId25"/>
    <p:sldId id="333" r:id="rId26"/>
    <p:sldId id="337" r:id="rId27"/>
    <p:sldId id="346" r:id="rId28"/>
    <p:sldId id="347" r:id="rId29"/>
    <p:sldId id="340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76" autoAdjust="0"/>
  </p:normalViewPr>
  <p:slideViewPr>
    <p:cSldViewPr snapToGrid="0">
      <p:cViewPr varScale="1">
        <p:scale>
          <a:sx n="68" d="100"/>
          <a:sy n="68" d="100"/>
        </p:scale>
        <p:origin x="93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4697E-27C2-4DD4-8ECA-C28B938AA631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59D3C-F21C-48A4-B00F-B777CEA6EF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C6AAFB-A044-CE3C-B0B4-2D6F29463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A6D434-4684-8F09-0CB3-9FCFF8D38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3F92C9-CC0C-30D2-8580-2F75A404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A51199-589C-D2A5-855B-645CE0C68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B02D3-B8C7-93C0-17A7-405701B1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4490695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D46F7-E0D7-1D4D-3158-F3AB56E4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D54802-946F-0E6C-6A0E-5CA8FE1C2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D5D21C-2B18-9FA8-731E-CF80BAD7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4393C3-430F-68B6-D170-768AD500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08F5FA-22C8-8235-C154-2279C3FF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172422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812110-9EF0-E24D-0487-FFFB2922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2EDEDC-CF36-BC52-826A-EF37DF9C0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1E5EA8-5A77-2889-4BE8-0D24FE1F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9C9DCA-4FC3-CA0D-02DC-CB1AFF78C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BA8294-5B00-1CEE-A52C-ABEC24B0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1454275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25E8E2-AC47-5047-FD0F-308B1B360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7B20BE-0F67-6AF4-1D8F-39B00A15F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1C5714-9299-791B-25F7-F6A2E3482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D590F4-F64A-311C-28E4-9211D22D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A5DB1A-2D1C-0CD1-7034-DF26257C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0773D2-8929-9E0B-D359-62AE8099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92880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CFDFF-689E-82FD-A5FA-AD64AB98D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46EC7A-4011-8B4D-2C14-5D8C49E1A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5B1DE2-0E41-4FCF-DDAA-D090F49CA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1DA2AA-247B-061C-A3B1-E57C1E0A1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24082F-DDD8-AAFB-1F2D-26535E7A1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03487AB-C8ED-DDB3-BECB-EF4C3E0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FAA1051-3B64-6FF8-0108-22498CB7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CB1F0EF-04A5-A5AD-21A5-7BE00B40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6214750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7F0903-7BA6-82E6-B62E-F9F81BC2C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dirty="0"/>
          </a:p>
          <a:p>
            <a:r>
              <a:rPr lang="fr-FR" dirty="0"/>
              <a:t>13/08/2026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D308E8-7B09-8487-4254-95C953E53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58DD44-D145-1DE8-3D2B-F38DF34F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30428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1489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94DF6-7125-E74B-35B4-14B4BAE7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7F483-D2A9-C5A9-9AFA-5CDE45D2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A1CC1-3EA2-3E82-A1F1-2BE810341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484824-79EF-26A0-B054-7C209F3C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1D8621-1BE4-C11F-A17A-28CC1E1B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2C165A-1314-2CC4-49FF-63065E71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88772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D5C64-6B48-D03B-1D00-3458F4E1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CB39C7-6412-6671-AF9E-8877857C3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0245F6-9705-4473-A823-FFAD337AD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CBD1C0-2187-006F-6FBF-6DD638B86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194B79-8276-C4F4-7E11-6F68D1FF5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6AB965-A04D-32FA-6593-E66A5BA6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46340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5F856-DEF1-A6B8-B85E-ABA26F87E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6BA43A-63D7-AD95-2033-6D75C2226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C65CF0-98AD-D3F6-C305-4CEC7B9E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F29608-7893-CCBF-1D3F-A5E92126D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42AA17-BE4B-E8A6-FBE8-A46C772E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771677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E857999-EE58-FE4A-4C2E-8C20B002C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319DD7-42F7-5954-0435-8AC661726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F4B8B3-71AB-E0A3-25E3-FC031AB7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F6C8EC-9B52-60A2-8348-472541687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938736-6760-1C4F-AC53-532AF0AF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220805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pied de page 2">
            <a:extLst>
              <a:ext uri="{FF2B5EF4-FFF2-40B4-BE49-F238E27FC236}">
                <a16:creationId xmlns:a16="http://schemas.microsoft.com/office/drawing/2014/main" id="{BB20F742-F1A0-E83A-48B1-66502DB2A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6304" y="6356347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fr-FR" dirty="0"/>
              <a:t>SBB / École des </a:t>
            </a:r>
            <a:r>
              <a:rPr lang="fr-FR" dirty="0" err="1"/>
              <a:t>Gustins</a:t>
            </a:r>
            <a:endParaRPr lang="fr-FR" dirty="0"/>
          </a:p>
        </p:txBody>
      </p:sp>
      <p:sp>
        <p:nvSpPr>
          <p:cNvPr id="14" name="Espace réservé de la date 1">
            <a:extLst>
              <a:ext uri="{FF2B5EF4-FFF2-40B4-BE49-F238E27FC236}">
                <a16:creationId xmlns:a16="http://schemas.microsoft.com/office/drawing/2014/main" id="{0EA8F49F-0167-AB54-20B8-9A4875819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544" y="635634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830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D2108F4-2D4A-B713-9BF7-4030827D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AABB86-01DD-7D57-6604-86AFEF57B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27269D-9C1B-AD64-F4AC-7C4E425E3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96953E-1EAF-2050-73F2-BFC104579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DD91BD-A105-E829-1E36-5AA4BC844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E6C664F9-F727-46A9-A5AC-8985C683DD7C}" type="slidenum">
              <a:rPr lang="fr-FR" smtClean="0"/>
              <a:pPr algn="r"/>
              <a:t>‹N°›</a:t>
            </a:fld>
            <a:r>
              <a:rPr lang="fr-FR"/>
              <a:t> sur </a:t>
            </a:r>
            <a:r>
              <a:rPr lang="fr-FR" b="1"/>
              <a:t>35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427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citations?view_op=view_citation&amp;hl=fr&amp;user=e-2I67wAAAAJ&amp;sortby=pubdate&amp;citation_for_view=e-2I67wAAAAJ:LkGwnXOMwfc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hyperlink" Target="https://scholar.google.com/citations?view_op=view_citation&amp;hl=fr&amp;user=e-2I67wAAAAJ&amp;sortby=pubdate&amp;citation_for_view=e-2I67wAAAAJ:M3ejUd6NZC8C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g"/><Relationship Id="rId7" Type="http://schemas.openxmlformats.org/officeDocument/2006/relationships/image" Target="../media/image27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25.jpg"/><Relationship Id="rId9" Type="http://schemas.openxmlformats.org/officeDocument/2006/relationships/hyperlink" Target="http://www.spinorialball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60893/figshare.ajp.27267918.v1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98DC8E-0543-8C32-B132-D3BE047B9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8" y="64119"/>
            <a:ext cx="5127811" cy="686941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98DFA5-561C-B1F0-1DC1-7A2C9239F9A9}"/>
              </a:ext>
            </a:extLst>
          </p:cNvPr>
          <p:cNvSpPr txBox="1"/>
          <p:nvPr/>
        </p:nvSpPr>
        <p:spPr>
          <a:xfrm>
            <a:off x="6813178" y="2949388"/>
            <a:ext cx="4840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Mais où niche le </a:t>
            </a:r>
            <a:r>
              <a:rPr lang="fr-FR" sz="3200" dirty="0" err="1"/>
              <a:t>quQubit</a:t>
            </a:r>
            <a:r>
              <a:rPr lang="fr-FR" sz="32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3939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562D3C-27A2-A5AA-40EB-58B14C8F2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70" y="4146818"/>
            <a:ext cx="4006059" cy="224167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691AD5-D43A-CFAE-79D0-C5CFB5458DEE}"/>
              </a:ext>
            </a:extLst>
          </p:cNvPr>
          <p:cNvSpPr txBox="1"/>
          <p:nvPr/>
        </p:nvSpPr>
        <p:spPr>
          <a:xfrm>
            <a:off x="2232929" y="3694176"/>
            <a:ext cx="1312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Gustin 2020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245867-2093-BCEF-E09D-F89D288071DD}"/>
              </a:ext>
            </a:extLst>
          </p:cNvPr>
          <p:cNvSpPr txBox="1"/>
          <p:nvPr/>
        </p:nvSpPr>
        <p:spPr>
          <a:xfrm>
            <a:off x="7534656" y="4146818"/>
            <a:ext cx="6096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The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spinorial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ball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: a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macroscopic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object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 of spin-1/2</a:t>
            </a:r>
            <a:endParaRPr lang="fr-FR" dirty="0"/>
          </a:p>
          <a:p>
            <a:pPr marL="0" marR="0" indent="0" algn="l">
              <a:buNone/>
            </a:pP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S Bernard-Bernardet, E Dumas, B Apffel</a:t>
            </a:r>
          </a:p>
          <a:p>
            <a:pPr marL="0" marR="0" indent="0" algn="l">
              <a:buNone/>
            </a:pP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American Journal of </a:t>
            </a:r>
            <a:r>
              <a:rPr lang="fr-FR" sz="975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Physics</a:t>
            </a: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 93 (2), 164-171, 02/2025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BA6A60-2237-3FC5-9C7E-E37B7396D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360" y="641928"/>
            <a:ext cx="2496944" cy="32369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08A5AEB-B1A1-D21C-9320-A802496CF35C}"/>
              </a:ext>
            </a:extLst>
          </p:cNvPr>
          <p:cNvSpPr txBox="1"/>
          <p:nvPr/>
        </p:nvSpPr>
        <p:spPr>
          <a:xfrm>
            <a:off x="7534656" y="4888000"/>
            <a:ext cx="691178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The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spinorial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ball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 (II): a manipulable qubit at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human</a:t>
            </a:r>
            <a:r>
              <a:rPr lang="fr-FR" sz="1200" b="0" i="0" u="none" strike="noStrike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 </a:t>
            </a:r>
            <a:r>
              <a:rPr lang="fr-FR" sz="1200" b="0" i="0" u="none" strike="noStrike" dirty="0" err="1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5"/>
              </a:rPr>
              <a:t>scale</a:t>
            </a:r>
            <a:endParaRPr lang="fr-FR" dirty="0"/>
          </a:p>
          <a:p>
            <a:pPr marL="0" marR="0" indent="0" algn="l">
              <a:buNone/>
            </a:pP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S Bernard-Bernardet, B Apffel</a:t>
            </a:r>
          </a:p>
          <a:p>
            <a:pPr marL="0" marR="0" indent="0" algn="l">
              <a:buNone/>
            </a:pPr>
            <a:r>
              <a:rPr lang="fr-FR" sz="975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sz="975" b="0" i="0" dirty="0" err="1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preprint</a:t>
            </a: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</a:rPr>
              <a:t> arXiv:2411.15059  </a:t>
            </a:r>
            <a:r>
              <a:rPr lang="fr-FR" sz="975" b="0" i="0" dirty="0">
                <a:solidFill>
                  <a:srgbClr val="777777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 AJP Sept. 2026</a:t>
            </a:r>
            <a:endParaRPr lang="fr-FR" sz="975" b="0" i="0" dirty="0">
              <a:solidFill>
                <a:srgbClr val="77777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1A7461C-A438-AAE3-60EA-029D58EB3478}"/>
              </a:ext>
            </a:extLst>
          </p:cNvPr>
          <p:cNvSpPr/>
          <p:nvPr/>
        </p:nvSpPr>
        <p:spPr>
          <a:xfrm>
            <a:off x="5678424" y="3337560"/>
            <a:ext cx="1856232" cy="3566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A77EBB1-A518-3D12-F77B-6832F3F1CB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699" y="365760"/>
            <a:ext cx="4539861" cy="315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7BFA-720F-6031-D002-25CE17992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7E2034E-8316-F400-ABAC-1C4D410A29B1}"/>
              </a:ext>
            </a:extLst>
          </p:cNvPr>
          <p:cNvSpPr txBox="1"/>
          <p:nvPr/>
        </p:nvSpPr>
        <p:spPr>
          <a:xfrm>
            <a:off x="1838426" y="1264547"/>
            <a:ext cx="8619635" cy="51706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u="sng" dirty="0"/>
              <a:t>1. </a:t>
            </a:r>
            <a:r>
              <a:rPr lang="fr-FR" sz="2800" u="sng" dirty="0" err="1"/>
              <a:t>quBit</a:t>
            </a:r>
            <a:r>
              <a:rPr lang="fr-FR" sz="2800" u="sng" dirty="0"/>
              <a:t> à taille humaine </a:t>
            </a:r>
            <a:r>
              <a:rPr lang="fr-FR" sz="2800" dirty="0"/>
              <a:t>: la boule spinorielle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Espaces des rotations 3D et des spineurs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Lire la boule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Couverture Double / « détecteur d’homotopie » / Axe propre </a:t>
            </a:r>
          </a:p>
          <a:p>
            <a:pPr>
              <a:lnSpc>
                <a:spcPct val="150000"/>
              </a:lnSpc>
            </a:pPr>
            <a:r>
              <a:rPr lang="fr-FR" sz="2800" u="sng" dirty="0"/>
              <a:t>2. </a:t>
            </a:r>
            <a:r>
              <a:rPr lang="fr-FR" sz="2800" u="sng" dirty="0" err="1"/>
              <a:t>Orbifold</a:t>
            </a:r>
            <a:r>
              <a:rPr lang="fr-FR" sz="2800" u="sng" dirty="0"/>
              <a:t> : exemple du cône</a:t>
            </a:r>
            <a:endParaRPr lang="fr-FR" sz="2800" dirty="0"/>
          </a:p>
          <a:p>
            <a:pPr>
              <a:lnSpc>
                <a:spcPct val="150000"/>
              </a:lnSpc>
            </a:pPr>
            <a:r>
              <a:rPr lang="fr-FR" sz="2800" u="sng" dirty="0"/>
              <a:t>3. </a:t>
            </a:r>
            <a:r>
              <a:rPr lang="fr-FR" sz="2800" u="sng" dirty="0" err="1"/>
              <a:t>quQubit</a:t>
            </a:r>
            <a:r>
              <a:rPr lang="fr-FR" sz="2800" u="sng" dirty="0"/>
              <a:t> : </a:t>
            </a:r>
            <a:r>
              <a:rPr lang="fr-FR" sz="2800" dirty="0"/>
              <a:t>un </a:t>
            </a:r>
            <a:r>
              <a:rPr lang="fr-FR" sz="2800" dirty="0" err="1"/>
              <a:t>quBit</a:t>
            </a:r>
            <a:r>
              <a:rPr lang="fr-FR" sz="2800" dirty="0"/>
              <a:t> </a:t>
            </a:r>
            <a:r>
              <a:rPr lang="fr-FR" sz="2800" b="1" dirty="0" err="1"/>
              <a:t>Qu</a:t>
            </a:r>
            <a:r>
              <a:rPr lang="fr-FR" sz="2800" dirty="0" err="1"/>
              <a:t>otienté</a:t>
            </a:r>
            <a:r>
              <a:rPr lang="fr-FR" sz="2800" dirty="0"/>
              <a:t>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/>
              <a:t>Orbifold</a:t>
            </a:r>
            <a:r>
              <a:rPr lang="fr-FR" sz="2400" dirty="0"/>
              <a:t> quotient &amp;Espace des </a:t>
            </a:r>
            <a:r>
              <a:rPr lang="fr-FR" sz="2400" dirty="0" err="1"/>
              <a:t>quQuBits</a:t>
            </a:r>
            <a:endParaRPr lang="fr-FR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La </a:t>
            </a:r>
            <a:r>
              <a:rPr lang="fr-FR" sz="2400" dirty="0" err="1"/>
              <a:t>foldiBoule</a:t>
            </a:r>
            <a:r>
              <a:rPr lang="fr-FR" sz="2400" dirty="0"/>
              <a:t> : boule spinorielle d’échange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Couverture quadruple de SO(3) presque partout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r>
              <a:rPr lang="fr-FR" sz="2400" dirty="0" err="1">
                <a:sym typeface="Wingdings" panose="05000000000000000000" pitchFamily="2" charset="2"/>
              </a:rPr>
              <a:t>CCl</a:t>
            </a:r>
            <a:r>
              <a:rPr lang="fr-FR" sz="2400" dirty="0">
                <a:sym typeface="Wingdings" panose="05000000000000000000" pitchFamily="2" charset="2"/>
              </a:rPr>
              <a:t> : motivation = Echange de 2 particules quantiques identiques ?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2547FE-B1D5-55E4-0864-E72309E9C099}"/>
              </a:ext>
            </a:extLst>
          </p:cNvPr>
          <p:cNvSpPr txBox="1"/>
          <p:nvPr/>
        </p:nvSpPr>
        <p:spPr>
          <a:xfrm>
            <a:off x="1733938" y="104160"/>
            <a:ext cx="8724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u="sng" dirty="0" err="1"/>
              <a:t>quQuBit</a:t>
            </a:r>
            <a:endParaRPr lang="fr-FR" sz="4400" u="sng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62B1BC8-CFBD-B5F8-5319-43776EE9C0C0}"/>
              </a:ext>
            </a:extLst>
          </p:cNvPr>
          <p:cNvSpPr txBox="1">
            <a:spLocks/>
          </p:cNvSpPr>
          <p:nvPr/>
        </p:nvSpPr>
        <p:spPr>
          <a:xfrm>
            <a:off x="161544" y="635634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99B371-C1D3-4097-B67F-E3F9627A87BF}" type="datetime1">
              <a:rPr lang="fr-FR" sz="1200" smtClean="0"/>
              <a:pPr/>
              <a:t>03/09/2026</a:t>
            </a:fld>
            <a:endParaRPr lang="fr-FR" sz="1200" dirty="0"/>
          </a:p>
        </p:txBody>
      </p:sp>
      <p:sp>
        <p:nvSpPr>
          <p:cNvPr id="9" name="Espace réservé du pied de page 1">
            <a:extLst>
              <a:ext uri="{FF2B5EF4-FFF2-40B4-BE49-F238E27FC236}">
                <a16:creationId xmlns:a16="http://schemas.microsoft.com/office/drawing/2014/main" id="{67FFEF42-863C-E272-2B5C-AE97485F9F4D}"/>
              </a:ext>
            </a:extLst>
          </p:cNvPr>
          <p:cNvSpPr txBox="1">
            <a:spLocks/>
          </p:cNvSpPr>
          <p:nvPr/>
        </p:nvSpPr>
        <p:spPr>
          <a:xfrm>
            <a:off x="3956304" y="6356347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SBB / École des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Gustins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Espace réservé du numéro de diapositive 2">
            <a:extLst>
              <a:ext uri="{FF2B5EF4-FFF2-40B4-BE49-F238E27FC236}">
                <a16:creationId xmlns:a16="http://schemas.microsoft.com/office/drawing/2014/main" id="{8512B504-4393-32CD-DA5A-AB022FB8C208}"/>
              </a:ext>
            </a:extLst>
          </p:cNvPr>
          <p:cNvSpPr txBox="1">
            <a:spLocks/>
          </p:cNvSpPr>
          <p:nvPr/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C664F9-F727-46A9-A5AC-8985C683DD7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359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379655B-AAF0-0F81-986E-B6C2711EB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B98D7D-1C8A-755E-E862-B26DDBAF03B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E2E5D7-7A13-ACE4-94E4-92E04D24AA81}"/>
              </a:ext>
            </a:extLst>
          </p:cNvPr>
          <p:cNvSpPr txBox="1"/>
          <p:nvPr/>
        </p:nvSpPr>
        <p:spPr>
          <a:xfrm>
            <a:off x="3361943" y="278298"/>
            <a:ext cx="5091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1. Un </a:t>
            </a:r>
            <a:r>
              <a:rPr lang="fr-FR" sz="2800" dirty="0" err="1">
                <a:solidFill>
                  <a:srgbClr val="FF0000"/>
                </a:solidFill>
              </a:rPr>
              <a:t>quBit</a:t>
            </a:r>
            <a:r>
              <a:rPr lang="fr-FR" sz="2800" dirty="0">
                <a:solidFill>
                  <a:srgbClr val="FF0000"/>
                </a:solidFill>
              </a:rPr>
              <a:t> à taille humaine</a:t>
            </a:r>
            <a:endParaRPr lang="fr-FR" sz="2800" u="sng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E7960B-1F00-6CF3-274A-6D326C495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39" y="1076566"/>
            <a:ext cx="4114801" cy="41125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154ABD-D1D8-8D3C-CF6A-C588B2D237E1}"/>
              </a:ext>
            </a:extLst>
          </p:cNvPr>
          <p:cNvSpPr txBox="1"/>
          <p:nvPr/>
        </p:nvSpPr>
        <p:spPr>
          <a:xfrm>
            <a:off x="4516939" y="5358586"/>
            <a:ext cx="2475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Ceci est un chat</a:t>
            </a:r>
          </a:p>
        </p:txBody>
      </p:sp>
    </p:spTree>
    <p:extLst>
      <p:ext uri="{BB962C8B-B14F-4D97-AF65-F5344CB8AC3E}">
        <p14:creationId xmlns:p14="http://schemas.microsoft.com/office/powerpoint/2010/main" val="221191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6CE2F-7CEA-2A17-F647-0706159B6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AEC13707-FFC3-E8E1-4368-0806EFBAAEDF}"/>
              </a:ext>
            </a:extLst>
          </p:cNvPr>
          <p:cNvGrpSpPr/>
          <p:nvPr/>
        </p:nvGrpSpPr>
        <p:grpSpPr>
          <a:xfrm>
            <a:off x="687955" y="281302"/>
            <a:ext cx="9863503" cy="6440167"/>
            <a:chOff x="2493720" y="1177773"/>
            <a:chExt cx="7383148" cy="517857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E3CA885-3D25-9C8A-0A09-A2B0A5C44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3720" y="1177773"/>
              <a:ext cx="7383148" cy="5178572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AAB8BA2-1C6B-F357-478D-A2E9EAE23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7377" y="3108536"/>
              <a:ext cx="4105940" cy="2468051"/>
            </a:xfrm>
            <a:prstGeom prst="rect">
              <a:avLst/>
            </a:prstGeom>
          </p:spPr>
        </p:pic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BFB47EB-0C96-DF97-5F7C-232A59610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E282DA2-69D2-D5F0-52BB-9047E9E54F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5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F076735-11C8-0543-9A02-FCD2588E6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519" y="4190583"/>
            <a:ext cx="430306" cy="455131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32117C-9589-76A2-1DDF-9710C982C0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4C6E42-050D-B3D3-E5DC-B738DD427039}"/>
              </a:ext>
            </a:extLst>
          </p:cNvPr>
          <p:cNvSpPr txBox="1"/>
          <p:nvPr/>
        </p:nvSpPr>
        <p:spPr>
          <a:xfrm>
            <a:off x="4930588" y="3783106"/>
            <a:ext cx="430306" cy="6006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27460E6-11CC-8F41-934F-FB7E3BC28DD4}"/>
              </a:ext>
            </a:extLst>
          </p:cNvPr>
          <p:cNvSpPr/>
          <p:nvPr/>
        </p:nvSpPr>
        <p:spPr>
          <a:xfrm>
            <a:off x="5576047" y="2868706"/>
            <a:ext cx="376518" cy="5602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EA868F-E77A-4025-206F-CAEE28199C97}"/>
              </a:ext>
            </a:extLst>
          </p:cNvPr>
          <p:cNvSpPr txBox="1"/>
          <p:nvPr/>
        </p:nvSpPr>
        <p:spPr>
          <a:xfrm>
            <a:off x="10165977" y="1057835"/>
            <a:ext cx="14253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Groupe de Lie!</a:t>
            </a:r>
          </a:p>
        </p:txBody>
      </p:sp>
    </p:spTree>
    <p:extLst>
      <p:ext uri="{BB962C8B-B14F-4D97-AF65-F5344CB8AC3E}">
        <p14:creationId xmlns:p14="http://schemas.microsoft.com/office/powerpoint/2010/main" val="314003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1798A-FBAC-25A7-1636-E062A2BE6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DB11A85-390F-3040-6415-CF208C8B1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192BAA6-1ECA-0630-B00E-A08329BCED6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6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08F6DE-65A4-B4C6-3DA9-6B5A2D2FAF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400ED8-F139-52AF-C159-5358B0361FB1}"/>
              </a:ext>
            </a:extLst>
          </p:cNvPr>
          <p:cNvSpPr txBox="1"/>
          <p:nvPr/>
        </p:nvSpPr>
        <p:spPr>
          <a:xfrm>
            <a:off x="161543" y="116934"/>
            <a:ext cx="10753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SO(3) de groupe fondamental Z / 2Z</a:t>
            </a:r>
            <a:endParaRPr lang="fr-FR" sz="2800" u="sng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9BFE32-2DBC-7A44-B9B8-69ECCB159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38" y="692921"/>
            <a:ext cx="6759210" cy="52871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90BAF8-857D-881F-7918-0D5B949C9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64" y="1748509"/>
            <a:ext cx="3139829" cy="304623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49BB8CF-8493-D88C-DFC4-B9EF2B534453}"/>
              </a:ext>
            </a:extLst>
          </p:cNvPr>
          <p:cNvSpPr txBox="1"/>
          <p:nvPr/>
        </p:nvSpPr>
        <p:spPr>
          <a:xfrm>
            <a:off x="495879" y="5192164"/>
            <a:ext cx="240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Boucle non contractible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135A3C-ABBB-45E3-34B6-77B330FC34FB}"/>
              </a:ext>
            </a:extLst>
          </p:cNvPr>
          <p:cNvSpPr txBox="1"/>
          <p:nvPr/>
        </p:nvSpPr>
        <p:spPr>
          <a:xfrm>
            <a:off x="7365210" y="5795404"/>
            <a:ext cx="2043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Boucle contractible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CD9C64-4D1B-A28B-909E-E634CD2501D2}"/>
              </a:ext>
            </a:extLst>
          </p:cNvPr>
          <p:cNvSpPr txBox="1"/>
          <p:nvPr/>
        </p:nvSpPr>
        <p:spPr>
          <a:xfrm rot="21182435">
            <a:off x="2118663" y="2343058"/>
            <a:ext cx="7790081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800" dirty="0"/>
              <a:t>Ou bien : la ceinture de </a:t>
            </a:r>
            <a:r>
              <a:rPr lang="fr-FR" sz="4800" dirty="0" err="1"/>
              <a:t>dirac</a:t>
            </a:r>
            <a:endParaRPr lang="fr-FR" sz="4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E0152D-CAD5-FCA3-CB50-29EE9F40C03F}"/>
              </a:ext>
            </a:extLst>
          </p:cNvPr>
          <p:cNvSpPr txBox="1"/>
          <p:nvPr/>
        </p:nvSpPr>
        <p:spPr>
          <a:xfrm rot="21182435">
            <a:off x="2118663" y="3577076"/>
            <a:ext cx="7790081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4800" dirty="0"/>
              <a:t>« Compter les tours »</a:t>
            </a:r>
          </a:p>
        </p:txBody>
      </p:sp>
    </p:spTree>
    <p:extLst>
      <p:ext uri="{BB962C8B-B14F-4D97-AF65-F5344CB8AC3E}">
        <p14:creationId xmlns:p14="http://schemas.microsoft.com/office/powerpoint/2010/main" val="329888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58A1B-7F6D-8367-0E31-055A166D7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DD46EC1-6534-EE12-3C6B-529125026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0783963-5808-F654-E986-B362118FD4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7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E31687-A47D-4DE1-5EE9-F0255EF2D4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62CFFE-1E0B-1973-BAC2-0C18E7F5A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736" y="136528"/>
            <a:ext cx="7044206" cy="608954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36C61F3-FB50-67D1-268C-4D5ADDA86D77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spineurs et SU(2)</a:t>
            </a:r>
            <a:endParaRPr lang="fr-FR" sz="2800" u="sng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63C69A-0399-C2D2-2272-78CD6F45D859}"/>
              </a:ext>
            </a:extLst>
          </p:cNvPr>
          <p:cNvSpPr txBox="1"/>
          <p:nvPr/>
        </p:nvSpPr>
        <p:spPr>
          <a:xfrm>
            <a:off x="10174942" y="537882"/>
            <a:ext cx="142538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3600" dirty="0" err="1"/>
              <a:t>quBit</a:t>
            </a:r>
            <a:r>
              <a:rPr lang="fr-FR" sz="3600" dirty="0"/>
              <a:t> 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BC3018-6297-5824-97A5-D37CC9F66BC7}"/>
              </a:ext>
            </a:extLst>
          </p:cNvPr>
          <p:cNvSpPr txBox="1"/>
          <p:nvPr/>
        </p:nvSpPr>
        <p:spPr>
          <a:xfrm>
            <a:off x="10174941" y="3603811"/>
            <a:ext cx="14253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Groupe de Lie!</a:t>
            </a:r>
          </a:p>
        </p:txBody>
      </p:sp>
    </p:spTree>
    <p:extLst>
      <p:ext uri="{BB962C8B-B14F-4D97-AF65-F5344CB8AC3E}">
        <p14:creationId xmlns:p14="http://schemas.microsoft.com/office/powerpoint/2010/main" val="111384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58A1B-7F6D-8367-0E31-055A166D7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DD46EC1-6534-EE12-3C6B-529125026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0783963-5808-F654-E986-B362118FD4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r>
              <a:rPr lang="fr-FR" dirty="0"/>
              <a:t>13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E31687-A47D-4DE1-5EE9-F0255EF2D4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DB9BD2-9158-59E4-76E7-992DE25F8263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visualisation de SU(2)</a:t>
            </a:r>
            <a:endParaRPr lang="fr-FR" sz="2800" u="sng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AE78205-8F16-0608-C468-A2D9B3B0A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823" y="892740"/>
            <a:ext cx="3794562" cy="2497276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47519BA-E9BC-6908-4064-064C4425562E}"/>
              </a:ext>
            </a:extLst>
          </p:cNvPr>
          <p:cNvGrpSpPr/>
          <p:nvPr/>
        </p:nvGrpSpPr>
        <p:grpSpPr>
          <a:xfrm>
            <a:off x="882540" y="1342059"/>
            <a:ext cx="4969031" cy="4251851"/>
            <a:chOff x="882540" y="1342059"/>
            <a:chExt cx="4969031" cy="4251851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B0E84AB-94BD-6DE2-1FC5-B85D7285D8A7}"/>
                </a:ext>
              </a:extLst>
            </p:cNvPr>
            <p:cNvGrpSpPr/>
            <p:nvPr/>
          </p:nvGrpSpPr>
          <p:grpSpPr>
            <a:xfrm>
              <a:off x="882540" y="1342059"/>
              <a:ext cx="4969031" cy="4251851"/>
              <a:chOff x="882540" y="1342059"/>
              <a:chExt cx="4969031" cy="4251851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906C3D57-FCC1-3108-364A-ABAD2244E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2540" y="1342059"/>
                <a:ext cx="4969031" cy="4251851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7535AA5-09AF-8640-3E29-F9D7ADEAA899}"/>
                  </a:ext>
                </a:extLst>
              </p:cNvPr>
              <p:cNvSpPr/>
              <p:nvPr/>
            </p:nvSpPr>
            <p:spPr>
              <a:xfrm>
                <a:off x="4213412" y="1819835"/>
                <a:ext cx="439270" cy="627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551FF8B-CE05-601E-AA82-186C2A2DD5F6}"/>
                  </a:ext>
                </a:extLst>
              </p:cNvPr>
              <p:cNvSpPr/>
              <p:nvPr/>
            </p:nvSpPr>
            <p:spPr>
              <a:xfrm>
                <a:off x="5353792" y="1827613"/>
                <a:ext cx="439270" cy="627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B715A8B-62EB-941A-7019-52DA83748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6002" y="2569468"/>
              <a:ext cx="381053" cy="571580"/>
            </a:xfrm>
            <a:prstGeom prst="rect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9498FBE-670B-15AF-9EB8-D18D77338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896" y="3706466"/>
            <a:ext cx="5064415" cy="195033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AD0B011-653B-5B33-827E-16859D4D64D7}"/>
              </a:ext>
            </a:extLst>
          </p:cNvPr>
          <p:cNvSpPr txBox="1"/>
          <p:nvPr/>
        </p:nvSpPr>
        <p:spPr>
          <a:xfrm>
            <a:off x="10165976" y="742150"/>
            <a:ext cx="142538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Groupe de Lie!</a:t>
            </a:r>
          </a:p>
        </p:txBody>
      </p:sp>
    </p:spTree>
    <p:extLst>
      <p:ext uri="{BB962C8B-B14F-4D97-AF65-F5344CB8AC3E}">
        <p14:creationId xmlns:p14="http://schemas.microsoft.com/office/powerpoint/2010/main" val="106506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C0AD7-DB43-A56E-F088-4191D381E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A86AD367-02AB-2506-5D45-D74F1F48B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145" y="258569"/>
            <a:ext cx="7350303" cy="5693996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05EC137-3702-0EB8-61E3-0739E330C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0C260E-3D3E-6EEC-1E9F-E9D96085F6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9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85FAAD-4C95-5185-6F90-18C3283D50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83BF66-AE2F-CCF6-650D-643527F34E81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visualisation de SU(2)</a:t>
            </a:r>
            <a:endParaRPr lang="fr-FR" sz="2800" u="sng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EC43183-6955-6F6D-ED34-5DD87447D6C5}"/>
              </a:ext>
            </a:extLst>
          </p:cNvPr>
          <p:cNvSpPr txBox="1"/>
          <p:nvPr/>
        </p:nvSpPr>
        <p:spPr>
          <a:xfrm>
            <a:off x="3556471" y="3638747"/>
            <a:ext cx="1387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Dilatation X2</a:t>
            </a:r>
          </a:p>
        </p:txBody>
      </p:sp>
      <p:sp>
        <p:nvSpPr>
          <p:cNvPr id="27" name="Flèche : courbe vers le haut 26">
            <a:extLst>
              <a:ext uri="{FF2B5EF4-FFF2-40B4-BE49-F238E27FC236}">
                <a16:creationId xmlns:a16="http://schemas.microsoft.com/office/drawing/2014/main" id="{971EB32B-011B-97FC-BFF3-6AB07F367B10}"/>
              </a:ext>
            </a:extLst>
          </p:cNvPr>
          <p:cNvSpPr/>
          <p:nvPr/>
        </p:nvSpPr>
        <p:spPr>
          <a:xfrm>
            <a:off x="3625236" y="4287560"/>
            <a:ext cx="1319115" cy="36512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37F6DB0-5E64-D323-44EF-4F44E7796FFE}"/>
              </a:ext>
            </a:extLst>
          </p:cNvPr>
          <p:cNvGrpSpPr/>
          <p:nvPr/>
        </p:nvGrpSpPr>
        <p:grpSpPr>
          <a:xfrm>
            <a:off x="161543" y="2142564"/>
            <a:ext cx="3394928" cy="3361699"/>
            <a:chOff x="882540" y="1342059"/>
            <a:chExt cx="4969031" cy="425185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0C18416-CB58-BB73-91E9-4612B4DE2FDD}"/>
                </a:ext>
              </a:extLst>
            </p:cNvPr>
            <p:cNvGrpSpPr/>
            <p:nvPr/>
          </p:nvGrpSpPr>
          <p:grpSpPr>
            <a:xfrm>
              <a:off x="882540" y="1342059"/>
              <a:ext cx="4969031" cy="4251851"/>
              <a:chOff x="882540" y="1342059"/>
              <a:chExt cx="4969031" cy="4251851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E4985D0-97D8-6A20-332F-746C23CFC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2540" y="1342059"/>
                <a:ext cx="4969031" cy="425185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360ED95-F39F-42CC-B156-A54907C3BB71}"/>
                  </a:ext>
                </a:extLst>
              </p:cNvPr>
              <p:cNvSpPr/>
              <p:nvPr/>
            </p:nvSpPr>
            <p:spPr>
              <a:xfrm>
                <a:off x="4213412" y="1819835"/>
                <a:ext cx="439270" cy="627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FBF7912-C7C6-2A71-4BFA-9AC86B6C993B}"/>
                  </a:ext>
                </a:extLst>
              </p:cNvPr>
              <p:cNvSpPr/>
              <p:nvPr/>
            </p:nvSpPr>
            <p:spPr>
              <a:xfrm>
                <a:off x="5353792" y="1827613"/>
                <a:ext cx="439270" cy="6275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43EDE52-2A49-89A9-5BE9-47A958436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6002" y="2569468"/>
              <a:ext cx="381053" cy="5715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5243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510D8DA-43F3-A12B-84F9-D9552B279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F9991B-DF0C-1792-6A46-CF55641F32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7A06E4-7063-47EF-0784-0E2251619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166" y="0"/>
            <a:ext cx="7583847" cy="6858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E23D60-A780-0312-C8B2-FBF867B4D6FC}"/>
              </a:ext>
            </a:extLst>
          </p:cNvPr>
          <p:cNvSpPr txBox="1"/>
          <p:nvPr/>
        </p:nvSpPr>
        <p:spPr>
          <a:xfrm>
            <a:off x="288379" y="253860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Visualisation combinée </a:t>
            </a:r>
          </a:p>
          <a:p>
            <a:r>
              <a:rPr lang="fr-FR" sz="2800" dirty="0">
                <a:solidFill>
                  <a:srgbClr val="FF0000"/>
                </a:solidFill>
              </a:rPr>
              <a:t>	de SO(3) et SU(2)</a:t>
            </a:r>
            <a:endParaRPr lang="fr-FR" sz="2800" u="sng" dirty="0"/>
          </a:p>
        </p:txBody>
      </p:sp>
    </p:spTree>
    <p:extLst>
      <p:ext uri="{BB962C8B-B14F-4D97-AF65-F5344CB8AC3E}">
        <p14:creationId xmlns:p14="http://schemas.microsoft.com/office/powerpoint/2010/main" val="247466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1D6FB-6F46-8147-9CD7-3FBF83698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37034DE-EFF6-40F3-B243-6706D44D1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3A221A9-400A-40F4-B951-DF15DD0CC5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11</a:t>
            </a:fld>
            <a:r>
              <a:rPr lang="fr-FR"/>
              <a:t> sur </a:t>
            </a:r>
            <a:r>
              <a:rPr lang="fr-FR" b="1"/>
              <a:t>15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879B6C-A4DE-21DE-E595-CB0DBF2C00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7182027-5D64-33B3-4D83-84186B772304}"/>
              </a:ext>
            </a:extLst>
          </p:cNvPr>
          <p:cNvSpPr txBox="1"/>
          <p:nvPr/>
        </p:nvSpPr>
        <p:spPr>
          <a:xfrm>
            <a:off x="161543" y="116934"/>
            <a:ext cx="980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/>
              <a:t>SO(3) et SU(2) :</a:t>
            </a:r>
            <a:r>
              <a:rPr lang="fr-FR" sz="2800" dirty="0">
                <a:solidFill>
                  <a:srgbClr val="FF0000"/>
                </a:solidFill>
              </a:rPr>
              <a:t> projection de SU(2) vers SO(3)</a:t>
            </a:r>
            <a:endParaRPr lang="fr-FR" sz="2800" u="sng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4BE2D8-8485-B2F6-A7A6-5B3497669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778" y="962239"/>
            <a:ext cx="7548103" cy="493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5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C5022-69D0-6E81-A920-1ECD0DC6A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02E5D0-A86A-D91D-4A67-CE275AD27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7923B93-2BBD-6FEF-5BD6-AAA5496E972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12</a:t>
            </a:fld>
            <a:r>
              <a:rPr lang="fr-FR"/>
              <a:t> sur </a:t>
            </a:r>
            <a:r>
              <a:rPr lang="fr-FR" b="1"/>
              <a:t>15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C4C45C-C0F7-1E7A-09EA-A9C733DC8D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1E1A9E2-92BA-DA9E-FD82-25358DEC6FD9}"/>
              </a:ext>
            </a:extLst>
          </p:cNvPr>
          <p:cNvSpPr txBox="1"/>
          <p:nvPr/>
        </p:nvSpPr>
        <p:spPr>
          <a:xfrm>
            <a:off x="161543" y="116934"/>
            <a:ext cx="980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/>
              <a:t>SO(3) et SU(2) :</a:t>
            </a:r>
            <a:r>
              <a:rPr lang="fr-FR" sz="2800" dirty="0">
                <a:solidFill>
                  <a:srgbClr val="FF0000"/>
                </a:solidFill>
              </a:rPr>
              <a:t> projection de SU(2) vers SO(3)</a:t>
            </a:r>
            <a:endParaRPr lang="fr-FR" sz="2800" u="sng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7D26ED-7DD4-DEDA-21F5-F582842E6C97}"/>
              </a:ext>
            </a:extLst>
          </p:cNvPr>
          <p:cNvSpPr txBox="1"/>
          <p:nvPr/>
        </p:nvSpPr>
        <p:spPr>
          <a:xfrm>
            <a:off x="397752" y="983263"/>
            <a:ext cx="5741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projette un </a:t>
            </a:r>
            <a:r>
              <a:rPr lang="fr-FR" dirty="0" err="1"/>
              <a:t>spineur</a:t>
            </a:r>
            <a:r>
              <a:rPr lang="fr-FR" dirty="0"/>
              <a:t>  :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Sur lui-même s’il est dans la boule de rayon pi, cad sur la rotation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Sur son opposé s’il est à l’extérieur, cad toujours sur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Si les 2 spineurs sont sur la sphère, on projette s sur la rotation correspondant aux 2 points antipodaux identifiés de la sphère de rayon PI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E98124-9880-772F-D6BD-962C991D6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31" y="3845585"/>
            <a:ext cx="5091112" cy="22907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FDFB0D-B4E2-8DEA-B5E1-B70233BF2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245" y="763265"/>
            <a:ext cx="3812578" cy="24919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18AB5C-5059-09BB-3B2D-D5407A1BA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916" y="3368799"/>
            <a:ext cx="4371413" cy="35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99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60AF8-CAAC-5542-1910-C5AAFD30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434EE0A-DAC9-351D-5907-768D6D02C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C1E34EB-7510-0C1B-EED0-6F0D7D146CE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13</a:t>
            </a:fld>
            <a:r>
              <a:rPr lang="fr-FR"/>
              <a:t> sur </a:t>
            </a:r>
            <a:r>
              <a:rPr lang="fr-FR" b="1"/>
              <a:t>15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8EE6C7-F1CB-C255-9FAE-67531B92FF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83D0EDE-4A4F-F3D0-7BEF-209B5C8F8E41}"/>
              </a:ext>
            </a:extLst>
          </p:cNvPr>
          <p:cNvSpPr txBox="1"/>
          <p:nvPr/>
        </p:nvSpPr>
        <p:spPr>
          <a:xfrm>
            <a:off x="161543" y="116934"/>
            <a:ext cx="980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/>
              <a:t>SO(3) et SU(2) :</a:t>
            </a:r>
            <a:r>
              <a:rPr lang="fr-FR" sz="2800" dirty="0">
                <a:solidFill>
                  <a:srgbClr val="FF0000"/>
                </a:solidFill>
              </a:rPr>
              <a:t> homomorphisme de SU(2) vers SO(3)</a:t>
            </a:r>
            <a:endParaRPr lang="fr-FR" sz="2800" u="sng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23D060E-AB1D-2038-6171-CF942FE0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42" y="3042871"/>
            <a:ext cx="4956912" cy="2121429"/>
          </a:xfrm>
          <a:prstGeom prst="rect">
            <a:avLst/>
          </a:prstGeom>
          <a:ln w="25400">
            <a:solidFill>
              <a:schemeClr val="accent1">
                <a:shade val="15000"/>
              </a:schemeClr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2743AF3-7D2E-0C8D-AA73-C80E59D4D6AD}"/>
              </a:ext>
            </a:extLst>
          </p:cNvPr>
          <p:cNvSpPr txBox="1"/>
          <p:nvPr/>
        </p:nvSpPr>
        <p:spPr>
          <a:xfrm>
            <a:off x="678496" y="2065871"/>
            <a:ext cx="484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 définit un homomorphisme ( à calculer …)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F3A787-72EF-B88D-F2A3-2975FC6D7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5871"/>
            <a:ext cx="5634558" cy="36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14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31D79-72AC-E36F-DD8A-A0230D1AB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C95DE54-FD5E-BBB8-8EFD-FE0D8D9B6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B2276E0-A2A2-E32F-5734-DCA694EE72A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14</a:t>
            </a:fld>
            <a:r>
              <a:rPr lang="fr-FR"/>
              <a:t> sur </a:t>
            </a:r>
            <a:r>
              <a:rPr lang="fr-FR" b="1"/>
              <a:t>15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341CC3-2756-A39D-C44F-6FE1F5D1BE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CE1E029-75CF-6504-A8B2-5BD1E3B15C6B}"/>
              </a:ext>
            </a:extLst>
          </p:cNvPr>
          <p:cNvSpPr txBox="1"/>
          <p:nvPr/>
        </p:nvSpPr>
        <p:spPr>
          <a:xfrm>
            <a:off x="161543" y="116934"/>
            <a:ext cx="980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/>
              <a:t>SO(3) et SU(2) :</a:t>
            </a:r>
            <a:r>
              <a:rPr lang="fr-FR" sz="2800" dirty="0">
                <a:solidFill>
                  <a:srgbClr val="FF0000"/>
                </a:solidFill>
              </a:rPr>
              <a:t> relèvement de chemin</a:t>
            </a:r>
            <a:endParaRPr lang="fr-FR" sz="2800" u="sng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1A54F1-7469-2B77-8577-8907D248A50F}"/>
              </a:ext>
            </a:extLst>
          </p:cNvPr>
          <p:cNvSpPr txBox="1"/>
          <p:nvPr/>
        </p:nvSpPr>
        <p:spPr>
          <a:xfrm>
            <a:off x="826015" y="1624621"/>
            <a:ext cx="4996519" cy="258532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i="1" dirty="0"/>
              <a:t>P n’est pas globalement inversible, mais localement oui</a:t>
            </a:r>
          </a:p>
          <a:p>
            <a:endParaRPr lang="fr-FR" i="1" dirty="0"/>
          </a:p>
          <a:p>
            <a:r>
              <a:rPr lang="fr-FR" i="1" dirty="0"/>
              <a:t>Si on choisit un des antécédents s de R, on peut suivre s par continuité quand R varie. (Inversion locale)</a:t>
            </a:r>
          </a:p>
          <a:p>
            <a:endParaRPr lang="fr-FR" i="1" dirty="0"/>
          </a:p>
          <a:p>
            <a:r>
              <a:rPr lang="fr-FR" i="1" dirty="0"/>
              <a:t>Un chemin dans SO(3) se relève en un chemin dans SU(2)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30AF78-1C6D-B76A-D51C-83AE09AA5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94" y="4197140"/>
            <a:ext cx="5010560" cy="1925264"/>
          </a:xfrm>
          <a:prstGeom prst="rect">
            <a:avLst/>
          </a:prstGeom>
          <a:ln w="25400">
            <a:solidFill>
              <a:schemeClr val="accent1">
                <a:shade val="1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A7E3B56-529A-C7DD-1861-F52972F43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673" y="5103018"/>
            <a:ext cx="4295539" cy="88205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C30649-A04A-23D0-324F-85CC04E05666}"/>
              </a:ext>
            </a:extLst>
          </p:cNvPr>
          <p:cNvSpPr txBox="1"/>
          <p:nvPr/>
        </p:nvSpPr>
        <p:spPr>
          <a:xfrm>
            <a:off x="6724072" y="6054710"/>
            <a:ext cx="172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Fibration triviale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58A8E0-ED2B-BDA9-9AB9-390152091C9E}"/>
              </a:ext>
            </a:extLst>
          </p:cNvPr>
          <p:cNvSpPr txBox="1"/>
          <p:nvPr/>
        </p:nvSpPr>
        <p:spPr>
          <a:xfrm>
            <a:off x="9664278" y="5997987"/>
            <a:ext cx="1721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Fibration triviale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8F70C5D-E628-47C3-55F2-C82887949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468" y="1064902"/>
            <a:ext cx="5386373" cy="352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36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A475-B755-C18A-2772-8BE3DD275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9212958-DB24-AA40-84E0-1DD2B93FB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8" t="11177" r="17641" b="2754"/>
          <a:stretch/>
        </p:blipFill>
        <p:spPr>
          <a:xfrm>
            <a:off x="6545947" y="3521812"/>
            <a:ext cx="4917056" cy="30341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E142843-0F91-D03D-7591-F585C65CD07D}"/>
              </a:ext>
            </a:extLst>
          </p:cNvPr>
          <p:cNvSpPr txBox="1"/>
          <p:nvPr/>
        </p:nvSpPr>
        <p:spPr>
          <a:xfrm>
            <a:off x="417542" y="171340"/>
            <a:ext cx="1052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>
                <a:solidFill>
                  <a:srgbClr val="FF0000"/>
                </a:solidFill>
              </a:rPr>
              <a:t>Une </a:t>
            </a:r>
            <a:r>
              <a:rPr lang="fr-FR" sz="3600" u="sng" dirty="0" err="1">
                <a:solidFill>
                  <a:srgbClr val="FF0000"/>
                </a:solidFill>
              </a:rPr>
              <a:t>gyroball</a:t>
            </a:r>
            <a:r>
              <a:rPr lang="fr-FR" sz="3600" u="sng" dirty="0">
                <a:solidFill>
                  <a:srgbClr val="FF0000"/>
                </a:solidFill>
              </a:rPr>
              <a:t> LED</a:t>
            </a:r>
            <a:endParaRPr lang="fr-FR" sz="2800" u="sng" dirty="0">
              <a:solidFill>
                <a:srgbClr val="FF0000"/>
              </a:solidFill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A69137B-5EE8-7AC9-A7D4-7C17F428F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 dirty="0"/>
              <a:t>SBB / École des </a:t>
            </a:r>
            <a:r>
              <a:rPr lang="fr-FR" dirty="0" err="1"/>
              <a:t>Gustins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CF9EFC-484C-FBEA-4764-E9223B2AEB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01B292E-7825-68C3-5393-AAC52BFC8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161" y="80465"/>
            <a:ext cx="2213508" cy="221230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61BC13-9CDC-EA70-B4BC-FB5A6A612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0" y="3658777"/>
            <a:ext cx="5148783" cy="237873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BD90864B-9293-23FA-0641-B3C6D836FDE3}"/>
              </a:ext>
            </a:extLst>
          </p:cNvPr>
          <p:cNvGrpSpPr/>
          <p:nvPr/>
        </p:nvGrpSpPr>
        <p:grpSpPr>
          <a:xfrm>
            <a:off x="245020" y="612089"/>
            <a:ext cx="5585913" cy="2855866"/>
            <a:chOff x="245020" y="612089"/>
            <a:chExt cx="5585913" cy="2855866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51C81318-A108-7964-BB85-C907458522E8}"/>
                </a:ext>
              </a:extLst>
            </p:cNvPr>
            <p:cNvGrpSpPr/>
            <p:nvPr/>
          </p:nvGrpSpPr>
          <p:grpSpPr>
            <a:xfrm>
              <a:off x="245020" y="1117590"/>
              <a:ext cx="5232888" cy="2350365"/>
              <a:chOff x="0" y="0"/>
              <a:chExt cx="4495800" cy="2019300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1C153315-0CE6-5B59-1610-85BBDC6AC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68000"/>
                        </a14:imgEffect>
                        <a14:imgEffect>
                          <a14:brightnessContrast bright="18000" contrast="18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0"/>
                <a:ext cx="2057400" cy="2019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F33C3980-3F88-CF4E-0675-F4F1B519C1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68000"/>
                        </a14:imgEffect>
                        <a14:imgEffect>
                          <a14:brightnessContrast bright="11000" contrast="18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57400" cy="2019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92EAA33B-4AFF-D497-8C1F-E949629250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5586" y="2191107"/>
              <a:ext cx="1454966" cy="49170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0E62A791-ABFB-6415-A56D-8DCE62DB09EF}"/>
                </a:ext>
              </a:extLst>
            </p:cNvPr>
            <p:cNvCxnSpPr>
              <a:cxnSpLocks/>
            </p:cNvCxnSpPr>
            <p:nvPr/>
          </p:nvCxnSpPr>
          <p:spPr>
            <a:xfrm>
              <a:off x="4280552" y="2199733"/>
              <a:ext cx="1454967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29DB2EDE-A8AF-215F-3DF3-AD78AE25A463}"/>
                </a:ext>
              </a:extLst>
            </p:cNvPr>
            <p:cNvCxnSpPr/>
            <p:nvPr/>
          </p:nvCxnSpPr>
          <p:spPr>
            <a:xfrm flipV="1">
              <a:off x="4280552" y="845252"/>
              <a:ext cx="0" cy="1319977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18C45C1-04CA-5828-71DD-10317B1168A5}"/>
                </a:ext>
              </a:extLst>
            </p:cNvPr>
            <p:cNvSpPr txBox="1"/>
            <p:nvPr/>
          </p:nvSpPr>
          <p:spPr>
            <a:xfrm>
              <a:off x="2744896" y="2684487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9D4707A-C1EE-D3F6-B8AB-19B606EC9414}"/>
                </a:ext>
              </a:extLst>
            </p:cNvPr>
            <p:cNvSpPr txBox="1"/>
            <p:nvPr/>
          </p:nvSpPr>
          <p:spPr>
            <a:xfrm>
              <a:off x="5526041" y="2292772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B050"/>
                  </a:solidFill>
                </a:rPr>
                <a:t>Y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3D66AAD5-5194-F393-E368-D9F2D97C6EBE}"/>
                </a:ext>
              </a:extLst>
            </p:cNvPr>
            <p:cNvSpPr txBox="1"/>
            <p:nvPr/>
          </p:nvSpPr>
          <p:spPr>
            <a:xfrm>
              <a:off x="3975660" y="612089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B0F0"/>
                  </a:solidFill>
                </a:rPr>
                <a:t>Z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75EA4ADA-ED82-7D9B-030A-B2FDCB8E1795}"/>
              </a:ext>
            </a:extLst>
          </p:cNvPr>
          <p:cNvSpPr txBox="1"/>
          <p:nvPr/>
        </p:nvSpPr>
        <p:spPr>
          <a:xfrm>
            <a:off x="997150" y="6302490"/>
            <a:ext cx="4105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0" i="0" u="sng" dirty="0">
                <a:effectLst/>
                <a:latin typeface="-apple-system"/>
                <a:hlinkClick r:id="rId9"/>
              </a:rPr>
              <a:t>www.spinorialball.com</a:t>
            </a:r>
            <a:endParaRPr lang="fr-FR" b="0" i="0" u="sng" dirty="0">
              <a:effectLst/>
              <a:latin typeface="-apple-system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33B1445-6E38-25D3-8D3C-03831496A4C7}"/>
              </a:ext>
            </a:extLst>
          </p:cNvPr>
          <p:cNvGrpSpPr/>
          <p:nvPr/>
        </p:nvGrpSpPr>
        <p:grpSpPr>
          <a:xfrm>
            <a:off x="5830933" y="1423816"/>
            <a:ext cx="6094562" cy="2092238"/>
            <a:chOff x="5852418" y="1243951"/>
            <a:chExt cx="6094562" cy="2092238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03BD374-5A6B-C3AA-2B39-37D7B0C06CB7}"/>
                </a:ext>
              </a:extLst>
            </p:cNvPr>
            <p:cNvSpPr txBox="1"/>
            <p:nvPr/>
          </p:nvSpPr>
          <p:spPr>
            <a:xfrm>
              <a:off x="5852418" y="2997635"/>
              <a:ext cx="35207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fr-FR" sz="1600" dirty="0"/>
                <a:t>Charge </a:t>
              </a:r>
              <a:r>
                <a:rPr lang="fr-FR" sz="1600" dirty="0" err="1"/>
                <a:t>connector</a:t>
              </a:r>
              <a:r>
                <a:rPr lang="fr-FR" sz="1600" dirty="0"/>
                <a:t> and power switch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53B1B1C-7241-0F80-DB95-FBC01927B7DF}"/>
                </a:ext>
              </a:extLst>
            </p:cNvPr>
            <p:cNvSpPr txBox="1"/>
            <p:nvPr/>
          </p:nvSpPr>
          <p:spPr>
            <a:xfrm>
              <a:off x="5852418" y="2557821"/>
              <a:ext cx="60945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fr-FR" sz="1800" dirty="0"/>
                <a:t>Visible </a:t>
              </a:r>
              <a:r>
                <a:rPr lang="fr-FR" sz="1800" dirty="0" err="1"/>
                <a:t>cartesian</a:t>
              </a:r>
              <a:r>
                <a:rPr lang="fr-FR" sz="1800" dirty="0"/>
                <a:t> </a:t>
              </a:r>
              <a:r>
                <a:rPr lang="fr-FR" sz="1800" dirty="0" err="1"/>
                <a:t>reference</a:t>
              </a:r>
              <a:r>
                <a:rPr lang="fr-FR" sz="1800" dirty="0"/>
                <a:t> frame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35794E38-C7F3-78D0-A318-96B7570845C8}"/>
                </a:ext>
              </a:extLst>
            </p:cNvPr>
            <p:cNvSpPr txBox="1"/>
            <p:nvPr/>
          </p:nvSpPr>
          <p:spPr>
            <a:xfrm>
              <a:off x="5886400" y="1243951"/>
              <a:ext cx="352075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fr-FR" sz="1800" dirty="0" err="1"/>
                <a:t>Easy</a:t>
              </a:r>
              <a:r>
                <a:rPr lang="fr-FR" sz="1800" dirty="0"/>
                <a:t> </a:t>
              </a:r>
              <a:r>
                <a:rPr lang="fr-FR" sz="1800" dirty="0" err="1"/>
                <a:t>Build</a:t>
              </a:r>
              <a:r>
                <a:rPr lang="fr-FR" sz="1800" dirty="0"/>
                <a:t>  : </a:t>
              </a:r>
              <a:r>
                <a:rPr lang="fr-FR" sz="1800" dirty="0" err="1"/>
                <a:t>without</a:t>
              </a:r>
              <a:r>
                <a:rPr lang="fr-FR" sz="1800" dirty="0"/>
                <a:t> </a:t>
              </a:r>
              <a:r>
                <a:rPr lang="fr-FR" sz="1800" dirty="0" err="1"/>
                <a:t>soldering</a:t>
              </a:r>
              <a:endParaRPr lang="fr-FR" sz="18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fr-FR" sz="18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fr-FR" sz="1800" dirty="0" err="1"/>
                <a:t>Easy</a:t>
              </a:r>
              <a:r>
                <a:rPr lang="fr-FR" sz="1800" dirty="0"/>
                <a:t> </a:t>
              </a:r>
              <a:r>
                <a:rPr lang="fr-FR" sz="1800" dirty="0" err="1"/>
                <a:t>Print</a:t>
              </a:r>
              <a:r>
                <a:rPr lang="fr-FR" sz="1800" dirty="0"/>
                <a:t> : 2 </a:t>
              </a:r>
              <a:r>
                <a:rPr lang="fr-FR" sz="1800" dirty="0" err="1"/>
                <a:t>hemispherical</a:t>
              </a:r>
              <a:r>
                <a:rPr lang="fr-FR" sz="1800" dirty="0"/>
                <a:t> frames </a:t>
              </a:r>
              <a:r>
                <a:rPr lang="fr-FR" sz="1800" dirty="0" err="1"/>
                <a:t>only</a:t>
              </a:r>
              <a:r>
                <a:rPr lang="fr-FR" sz="1800" dirty="0"/>
                <a:t> + </a:t>
              </a:r>
              <a:r>
                <a:rPr lang="fr-FR" sz="1800" dirty="0" err="1"/>
                <a:t>Internal</a:t>
              </a:r>
              <a:r>
                <a:rPr lang="fr-FR" sz="1800" dirty="0"/>
                <a:t> support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81FD3EE-8C4D-972D-5824-8AC1E185CCB8}"/>
              </a:ext>
            </a:extLst>
          </p:cNvPr>
          <p:cNvSpPr txBox="1"/>
          <p:nvPr/>
        </p:nvSpPr>
        <p:spPr>
          <a:xfrm>
            <a:off x="6291470" y="787055"/>
            <a:ext cx="3000555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0" i="0" dirty="0">
                <a:solidFill>
                  <a:srgbClr val="1F2328"/>
                </a:solidFill>
                <a:effectLst/>
                <a:latin typeface="-apple-system"/>
              </a:rPr>
              <a:t>Version 2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D2D187-99B9-1964-868B-6859CF87DE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15</a:t>
            </a:fld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800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926B1-E724-C5EE-1F03-BA1CBA1F4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CFEB526-D5E9-2BA9-88F4-44CEA6939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B3CFA15-DC30-0775-19F7-A865FB91EE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16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98AE01-0E77-B1D0-2723-E117F2577C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DACF5F-0226-60D3-0168-C4E8FBAD7C89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lecture de la boule</a:t>
            </a:r>
            <a:endParaRPr lang="fr-FR" sz="2800" u="sn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8EDBDF-368A-3885-C9A3-EBE1CEB1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84" y="1971338"/>
            <a:ext cx="3824246" cy="382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253983-588A-EB53-DC90-F4A621359B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213"/>
          <a:stretch>
            <a:fillRect/>
          </a:stretch>
        </p:blipFill>
        <p:spPr>
          <a:xfrm>
            <a:off x="5613722" y="1839083"/>
            <a:ext cx="2541925" cy="40887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5EBA8BF-C461-3B1A-3220-0F9F4C912BA5}"/>
              </a:ext>
            </a:extLst>
          </p:cNvPr>
          <p:cNvSpPr txBox="1"/>
          <p:nvPr/>
        </p:nvSpPr>
        <p:spPr>
          <a:xfrm>
            <a:off x="2318907" y="1092527"/>
            <a:ext cx="6304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Comment se transforme un </a:t>
            </a:r>
            <a:r>
              <a:rPr lang="fr-FR" dirty="0" err="1"/>
              <a:t>spineur</a:t>
            </a:r>
            <a:r>
              <a:rPr lang="fr-FR" dirty="0"/>
              <a:t> sous l’effet d’une rotation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963E667-00C7-1B79-2388-A3823EC0E6A7}"/>
                  </a:ext>
                </a:extLst>
              </p:cNvPr>
              <p:cNvSpPr txBox="1"/>
              <p:nvPr/>
            </p:nvSpPr>
            <p:spPr>
              <a:xfrm>
                <a:off x="8623133" y="2928395"/>
                <a:ext cx="3198633" cy="1535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Etats remarquables : </a:t>
                </a:r>
              </a:p>
              <a:p>
                <a:endParaRPr lang="fr-F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|up&gt;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|down&gt;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|+&gt; = 1/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𝑢𝑝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&gt; + |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𝑑𝑜𝑤𝑛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</m:e>
                    </m:rad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963E667-00C7-1B79-2388-A3823EC0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133" y="2928395"/>
                <a:ext cx="3198633" cy="1535741"/>
              </a:xfrm>
              <a:prstGeom prst="rect">
                <a:avLst/>
              </a:prstGeom>
              <a:blipFill>
                <a:blip r:embed="rId4"/>
                <a:stretch>
                  <a:fillRect l="-1718" t="-1984" b="-47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8314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5D0FB-C39E-7C3B-8B7D-3E0C71AE1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FDF7D0-CBBF-0260-CAA1-2E27904DD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FA4449-3B5D-5057-49B1-144FC5AEB7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17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B4671D-0309-E30D-2779-0761B85F09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8314376-C7F4-333E-FB96-FD1F4212A111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couverture double</a:t>
            </a:r>
            <a:endParaRPr lang="fr-FR" sz="2800" u="sng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47E1D9-7FFA-DDF3-3B5F-64A6743CC5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30" t="1488" r="1193" b="-1488"/>
          <a:stretch>
            <a:fillRect/>
          </a:stretch>
        </p:blipFill>
        <p:spPr>
          <a:xfrm>
            <a:off x="547560" y="1705993"/>
            <a:ext cx="4514125" cy="34460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B02CACA-260C-C38C-4DB4-6E6BB885C535}"/>
              </a:ext>
            </a:extLst>
          </p:cNvPr>
          <p:cNvSpPr txBox="1"/>
          <p:nvPr/>
        </p:nvSpPr>
        <p:spPr>
          <a:xfrm>
            <a:off x="5670660" y="1397675"/>
            <a:ext cx="51893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 toute position dans l’espace des rotations sont associés 2 spineurs opposés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 tout </a:t>
            </a:r>
            <a:r>
              <a:rPr lang="fr-FR" dirty="0" err="1"/>
              <a:t>spineur</a:t>
            </a:r>
            <a:r>
              <a:rPr lang="fr-FR" dirty="0"/>
              <a:t> on associe une seule rotation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« En parcourant SO(3), on parcourt l’espace des spineurs SU(2) 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FD7678-B03F-CB6A-18DB-90215DFCF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155" y="3690610"/>
            <a:ext cx="3361663" cy="219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02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139B-483C-3EEA-D9E2-14B59943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99F99AC-7CAF-1DF7-1657-ED7ABCFC6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206FDC-4685-CEB5-BEBE-A3BCE750C2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r>
              <a:rPr lang="fr-FR" dirty="0"/>
              <a:t>18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51E837-7533-2A2F-D786-3442AAA49A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5F10F67-5D4C-7FDC-4A74-1DAB673AD400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détecteur d’homotopie</a:t>
            </a:r>
            <a:endParaRPr lang="fr-FR" sz="2800" u="sng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8D1E28-B8E5-AA74-3C49-E18B3A6B8305}"/>
              </a:ext>
            </a:extLst>
          </p:cNvPr>
          <p:cNvSpPr txBox="1"/>
          <p:nvPr/>
        </p:nvSpPr>
        <p:spPr>
          <a:xfrm>
            <a:off x="689919" y="931777"/>
            <a:ext cx="80941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On effectue une boucle dans SO(3)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Si le </a:t>
            </a:r>
            <a:r>
              <a:rPr lang="fr-FR" dirty="0" err="1"/>
              <a:t>spineur</a:t>
            </a:r>
            <a:r>
              <a:rPr lang="fr-FR" dirty="0"/>
              <a:t> revient à son état initial, la boucle de SO(3) est contractible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Si le </a:t>
            </a:r>
            <a:r>
              <a:rPr lang="fr-FR" dirty="0" err="1"/>
              <a:t>spineur</a:t>
            </a:r>
            <a:r>
              <a:rPr lang="fr-FR" dirty="0"/>
              <a:t> devient son opposé, la boucle est non contractible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7DD45-04C5-F83C-2789-1F895753B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1" t="-3092" r="24876" b="1"/>
          <a:stretch>
            <a:fillRect/>
          </a:stretch>
        </p:blipFill>
        <p:spPr>
          <a:xfrm rot="5400000">
            <a:off x="736743" y="2893112"/>
            <a:ext cx="3172737" cy="32663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037ECC-0DDE-778F-60E0-6C2710817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0" t="-170" r="26413"/>
          <a:stretch>
            <a:fillRect/>
          </a:stretch>
        </p:blipFill>
        <p:spPr>
          <a:xfrm rot="5400000">
            <a:off x="8190486" y="3022047"/>
            <a:ext cx="2963120" cy="31737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B19A13-15CC-E191-0FD6-92E0E02BA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248" y="198277"/>
            <a:ext cx="2581635" cy="2143424"/>
          </a:xfrm>
          <a:prstGeom prst="rect">
            <a:avLst/>
          </a:prstGeom>
        </p:spPr>
      </p:pic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DC493644-3133-4B72-6B1C-53C6978FF666}"/>
              </a:ext>
            </a:extLst>
          </p:cNvPr>
          <p:cNvSpPr/>
          <p:nvPr/>
        </p:nvSpPr>
        <p:spPr>
          <a:xfrm rot="16200000">
            <a:off x="5674550" y="2797503"/>
            <a:ext cx="692357" cy="3622877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92E24F-6C98-1250-3BC4-0FF691F1EC6A}"/>
              </a:ext>
            </a:extLst>
          </p:cNvPr>
          <p:cNvSpPr txBox="1"/>
          <p:nvPr/>
        </p:nvSpPr>
        <p:spPr>
          <a:xfrm>
            <a:off x="4561513" y="5247272"/>
            <a:ext cx="3364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tour selon n’importe quel axe </a:t>
            </a:r>
          </a:p>
          <a:p>
            <a:r>
              <a:rPr lang="fr-FR" dirty="0">
                <a:sym typeface="Wingdings" panose="05000000000000000000" pitchFamily="2" charset="2"/>
              </a:rPr>
              <a:t> Changement de signe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5219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E8F5-7F70-0680-5A65-49C10910F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83A0C81-2348-99BD-8389-31ACDEF45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3D77777-77A6-BCB4-0CC5-86C97BD446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23248" y="6356345"/>
            <a:ext cx="2743200" cy="365125"/>
          </a:xfrm>
        </p:spPr>
        <p:txBody>
          <a:bodyPr/>
          <a:lstStyle/>
          <a:p>
            <a:pPr algn="r"/>
            <a:fld id="{E6C664F9-F727-46A9-A5AC-8985C683DD7C}" type="slidenum">
              <a:rPr lang="fr-FR" smtClean="0"/>
              <a:pPr algn="r"/>
              <a:t>19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4121AD-61EF-8B7C-D715-1675803B3F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0E3F7BD-7AC9-92F6-C724-AC1B1CA6E1E5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axe propre</a:t>
            </a:r>
            <a:endParaRPr lang="fr-FR" sz="2800" u="sng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96A6F72-AEA1-52EC-3A37-0EC5E2DDC60A}"/>
              </a:ext>
            </a:extLst>
          </p:cNvPr>
          <p:cNvSpPr txBox="1"/>
          <p:nvPr/>
        </p:nvSpPr>
        <p:spPr>
          <a:xfrm>
            <a:off x="1023917" y="1115676"/>
            <a:ext cx="723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L’aze propre (OM)  s’obtient en appliquant la rotation au vecteur initial </a:t>
            </a:r>
            <a:r>
              <a:rPr lang="fr-FR" b="1" dirty="0" err="1"/>
              <a:t>u</a:t>
            </a:r>
            <a:r>
              <a:rPr lang="fr-FR" b="1" baseline="-25000" dirty="0" err="1"/>
              <a:t>z</a:t>
            </a:r>
            <a:endParaRPr lang="fr-FR" b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2B9B3DF-CE4E-7ABC-A2C3-3EAB76D6E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434" y="1716461"/>
            <a:ext cx="2962688" cy="36866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521C809-2C84-DD69-413B-0924F889E65B}"/>
              </a:ext>
            </a:extLst>
          </p:cNvPr>
          <p:cNvSpPr txBox="1"/>
          <p:nvPr/>
        </p:nvSpPr>
        <p:spPr>
          <a:xfrm>
            <a:off x="6362160" y="2704866"/>
            <a:ext cx="4610640" cy="1938992"/>
          </a:xfrm>
          <a:prstGeom prst="rect">
            <a:avLst/>
          </a:prstGeom>
          <a:noFill/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Toute rotation autour de l’axe propre  modifie uniquement la phase globale du </a:t>
            </a:r>
            <a:r>
              <a:rPr lang="fr-F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spineur</a:t>
            </a: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(fibre de </a:t>
            </a:r>
            <a:r>
              <a:rPr lang="fr-F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Hopf</a:t>
            </a:r>
            <a:r>
              <a:rPr lang="fr-F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895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75E61EE-DDE1-51CD-8DB0-E8255DFDF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41E39E-5B86-51CB-C5CC-E214C54F91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488C33-2850-174E-D79B-7A06EC515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88" y="1437958"/>
            <a:ext cx="7754432" cy="43535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2AC381-FF5C-C552-EA78-3C4F7414E934}"/>
              </a:ext>
            </a:extLst>
          </p:cNvPr>
          <p:cNvSpPr txBox="1"/>
          <p:nvPr/>
        </p:nvSpPr>
        <p:spPr>
          <a:xfrm>
            <a:off x="3175547" y="619188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u="sng" dirty="0">
                <a:solidFill>
                  <a:schemeClr val="tx1"/>
                </a:solidFill>
                <a:effectLst/>
                <a:latin typeface="+mn-lt"/>
                <a:hlinkClick r:id="rId3"/>
              </a:rPr>
              <a:t>https://doi.org/10.60893/figshare.ajp.27267918.v1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5DFE2D-9161-BFDD-FCCF-F13AB8376252}"/>
              </a:ext>
            </a:extLst>
          </p:cNvPr>
          <p:cNvSpPr txBox="1"/>
          <p:nvPr/>
        </p:nvSpPr>
        <p:spPr>
          <a:xfrm>
            <a:off x="2405288" y="61918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Film : </a:t>
            </a:r>
          </a:p>
        </p:txBody>
      </p:sp>
    </p:spTree>
    <p:extLst>
      <p:ext uri="{BB962C8B-B14F-4D97-AF65-F5344CB8AC3E}">
        <p14:creationId xmlns:p14="http://schemas.microsoft.com/office/powerpoint/2010/main" val="1988921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2AFE3FD-980D-8AB1-E3A9-9A9483016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F045C4-29FC-A84B-EFAC-233C10F3FC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75C8D0-990D-AAA2-4B4E-2E2E2F1AC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75" y="683343"/>
            <a:ext cx="4517119" cy="50767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259F50-A871-3A30-2EE2-6752EBA4B8D1}"/>
              </a:ext>
            </a:extLst>
          </p:cNvPr>
          <p:cNvSpPr txBox="1"/>
          <p:nvPr/>
        </p:nvSpPr>
        <p:spPr>
          <a:xfrm>
            <a:off x="2139606" y="421733"/>
            <a:ext cx="6911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2. </a:t>
            </a:r>
            <a:r>
              <a:rPr lang="fr-FR" sz="2800" dirty="0" err="1">
                <a:solidFill>
                  <a:srgbClr val="FF0000"/>
                </a:solidFill>
              </a:rPr>
              <a:t>Orbifold</a:t>
            </a:r>
            <a:r>
              <a:rPr lang="fr-FR" sz="2800" dirty="0">
                <a:solidFill>
                  <a:srgbClr val="FF0000"/>
                </a:solidFill>
              </a:rPr>
              <a:t> : exemple du cône</a:t>
            </a:r>
            <a:endParaRPr lang="fr-FR" sz="2800" u="sng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779C56-E77C-9692-08C3-F0BC4047113F}"/>
              </a:ext>
            </a:extLst>
          </p:cNvPr>
          <p:cNvSpPr txBox="1"/>
          <p:nvPr/>
        </p:nvSpPr>
        <p:spPr>
          <a:xfrm>
            <a:off x="8033560" y="3093462"/>
            <a:ext cx="36740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Leinaas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Jon M., and Jan </a:t>
            </a:r>
            <a:r>
              <a:rPr lang="fr-FR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Myrheim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"On the </a:t>
            </a:r>
            <a:r>
              <a:rPr lang="fr-FR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theory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fr-FR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identical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particles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</a:p>
          <a:p>
            <a:r>
              <a:rPr lang="fr-FR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Il Nuovo </a:t>
            </a:r>
            <a:r>
              <a:rPr lang="fr-FR" sz="16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Cimento</a:t>
            </a:r>
            <a:r>
              <a:rPr lang="fr-FR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B (1971-1996)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37.1 (</a:t>
            </a:r>
            <a:r>
              <a:rPr lang="fr-FR" sz="1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1977</a:t>
            </a:r>
            <a:r>
              <a:rPr lang="fr-FR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): 1-23.</a:t>
            </a:r>
            <a:endParaRPr lang="fr-FR" sz="4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3463E5-2FD7-FB4A-E593-61C7FAEFCD7D}"/>
              </a:ext>
            </a:extLst>
          </p:cNvPr>
          <p:cNvSpPr txBox="1"/>
          <p:nvPr/>
        </p:nvSpPr>
        <p:spPr>
          <a:xfrm>
            <a:off x="5889436" y="425773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 </a:t>
            </a:r>
            <a:r>
              <a:rPr lang="fr-FR" dirty="0" err="1"/>
              <a:t>Particle</a:t>
            </a:r>
            <a:r>
              <a:rPr lang="fr-FR" dirty="0"/>
              <a:t> </a:t>
            </a:r>
            <a:r>
              <a:rPr lang="fr-FR" dirty="0" err="1"/>
              <a:t>statistics</a:t>
            </a:r>
            <a:r>
              <a:rPr lang="fr-FR" dirty="0"/>
              <a:t> </a:t>
            </a:r>
            <a:r>
              <a:rPr lang="fr-FR" dirty="0" err="1"/>
              <a:t>emerge</a:t>
            </a:r>
            <a:r>
              <a:rPr lang="fr-FR" dirty="0"/>
              <a:t> </a:t>
            </a:r>
            <a:r>
              <a:rPr lang="fr-FR" dirty="0" err="1"/>
              <a:t>naturally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topology</a:t>
            </a:r>
            <a:r>
              <a:rPr lang="fr-FR" dirty="0"/>
              <a:t> of configuration </a:t>
            </a:r>
            <a:r>
              <a:rPr lang="fr-FR" dirty="0" err="1"/>
              <a:t>space</a:t>
            </a:r>
            <a:r>
              <a:rPr lang="fr-FR" dirty="0"/>
              <a:t>, </a:t>
            </a:r>
            <a:r>
              <a:rPr lang="fr-FR" dirty="0" err="1"/>
              <a:t>proving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3D </a:t>
            </a:r>
            <a:r>
              <a:rPr lang="fr-FR" dirty="0" err="1"/>
              <a:t>space</a:t>
            </a:r>
            <a:r>
              <a:rPr lang="fr-FR" dirty="0"/>
              <a:t> </a:t>
            </a:r>
            <a:r>
              <a:rPr lang="fr-FR" dirty="0" err="1"/>
              <a:t>allows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bosons and fermions, </a:t>
            </a:r>
            <a:r>
              <a:rPr lang="fr-FR" dirty="0" err="1"/>
              <a:t>while</a:t>
            </a:r>
            <a:r>
              <a:rPr lang="fr-FR" dirty="0"/>
              <a:t> 2D </a:t>
            </a:r>
            <a:r>
              <a:rPr lang="fr-FR" dirty="0" err="1"/>
              <a:t>space</a:t>
            </a:r>
            <a:r>
              <a:rPr lang="fr-FR" dirty="0"/>
              <a:t> </a:t>
            </a:r>
            <a:r>
              <a:rPr lang="fr-FR" dirty="0" err="1"/>
              <a:t>permits</a:t>
            </a:r>
            <a:r>
              <a:rPr lang="fr-FR" dirty="0"/>
              <a:t> </a:t>
            </a:r>
            <a:r>
              <a:rPr lang="fr-FR" dirty="0" err="1"/>
              <a:t>intermediate</a:t>
            </a:r>
            <a:r>
              <a:rPr lang="fr-FR" dirty="0"/>
              <a:t> </a:t>
            </a:r>
            <a:r>
              <a:rPr lang="fr-FR" dirty="0" err="1"/>
              <a:t>statistics</a:t>
            </a:r>
            <a:r>
              <a:rPr lang="fr-FR" dirty="0"/>
              <a:t> (</a:t>
            </a:r>
            <a:r>
              <a:rPr lang="fr-FR" dirty="0" err="1"/>
              <a:t>anyons</a:t>
            </a:r>
            <a:r>
              <a:rPr lang="fr-FR" dirty="0"/>
              <a:t>)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A83499-53DF-CD82-EE80-E8D32F109A3E}"/>
              </a:ext>
            </a:extLst>
          </p:cNvPr>
          <p:cNvSpPr txBox="1"/>
          <p:nvPr/>
        </p:nvSpPr>
        <p:spPr>
          <a:xfrm rot="21182435">
            <a:off x="2659169" y="2081721"/>
            <a:ext cx="6460532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Le plan </a:t>
            </a:r>
            <a:r>
              <a:rPr lang="fr-FR" sz="4800" dirty="0" err="1"/>
              <a:t>quotienté</a:t>
            </a:r>
            <a:endParaRPr lang="fr-FR" sz="48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BD40A5-D4E5-A456-EB9F-4F8D1719D047}"/>
              </a:ext>
            </a:extLst>
          </p:cNvPr>
          <p:cNvSpPr txBox="1"/>
          <p:nvPr/>
        </p:nvSpPr>
        <p:spPr>
          <a:xfrm rot="21182435">
            <a:off x="2659169" y="3711429"/>
            <a:ext cx="6460532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La singularité d’angle</a:t>
            </a:r>
          </a:p>
        </p:txBody>
      </p:sp>
    </p:spTree>
    <p:extLst>
      <p:ext uri="{BB962C8B-B14F-4D97-AF65-F5344CB8AC3E}">
        <p14:creationId xmlns:p14="http://schemas.microsoft.com/office/powerpoint/2010/main" val="254793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084C-282D-59F1-ADFC-6EFC62867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CF3ADF-CC91-AE4D-5CC9-BCBBA4F5C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4E5516-E5DF-481F-89CD-777BF2C7D9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F9912E-DA2E-8749-8345-E87DE8179B06}"/>
              </a:ext>
            </a:extLst>
          </p:cNvPr>
          <p:cNvSpPr txBox="1"/>
          <p:nvPr/>
        </p:nvSpPr>
        <p:spPr>
          <a:xfrm>
            <a:off x="2640195" y="394839"/>
            <a:ext cx="6911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3 . Le </a:t>
            </a:r>
            <a:r>
              <a:rPr lang="fr-FR" sz="2800" dirty="0" err="1">
                <a:solidFill>
                  <a:srgbClr val="FF0000"/>
                </a:solidFill>
              </a:rPr>
              <a:t>quQubit</a:t>
            </a:r>
            <a:r>
              <a:rPr lang="fr-FR" sz="2800" dirty="0">
                <a:solidFill>
                  <a:srgbClr val="FF0000"/>
                </a:solidFill>
              </a:rPr>
              <a:t> : un </a:t>
            </a:r>
            <a:r>
              <a:rPr lang="fr-FR" sz="2800" dirty="0" err="1">
                <a:solidFill>
                  <a:srgbClr val="FF0000"/>
                </a:solidFill>
              </a:rPr>
              <a:t>quBit</a:t>
            </a:r>
            <a:r>
              <a:rPr lang="fr-FR" sz="2800" dirty="0">
                <a:solidFill>
                  <a:srgbClr val="FF0000"/>
                </a:solidFill>
              </a:rPr>
              <a:t> </a:t>
            </a:r>
            <a:r>
              <a:rPr lang="fr-FR" sz="2800" dirty="0" err="1">
                <a:solidFill>
                  <a:srgbClr val="FF0000"/>
                </a:solidFill>
              </a:rPr>
              <a:t>quotienté</a:t>
            </a:r>
            <a:endParaRPr lang="fr-FR" sz="2800" u="sng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FC9F7C-F9E2-5EE0-51DD-0A176972B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39" y="1076566"/>
            <a:ext cx="4114801" cy="411256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4F1A108-6A3F-9805-B318-14E8D3A23A39}"/>
              </a:ext>
            </a:extLst>
          </p:cNvPr>
          <p:cNvSpPr txBox="1"/>
          <p:nvPr/>
        </p:nvSpPr>
        <p:spPr>
          <a:xfrm>
            <a:off x="3545724" y="5474855"/>
            <a:ext cx="4587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Ceci est un chat qui a perdu le nord</a:t>
            </a:r>
          </a:p>
        </p:txBody>
      </p:sp>
    </p:spTree>
    <p:extLst>
      <p:ext uri="{BB962C8B-B14F-4D97-AF65-F5344CB8AC3E}">
        <p14:creationId xmlns:p14="http://schemas.microsoft.com/office/powerpoint/2010/main" val="3692468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E954E-049D-BDF0-29EC-F86FD5478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6EE6BAF-53CB-B5CF-4CCB-B0F16C3D0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F36E5B-A112-D144-E325-634A24E0E9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9C5C02-E73A-75F9-9F44-169EAD949CA9}"/>
              </a:ext>
            </a:extLst>
          </p:cNvPr>
          <p:cNvSpPr txBox="1"/>
          <p:nvPr/>
        </p:nvSpPr>
        <p:spPr>
          <a:xfrm>
            <a:off x="161543" y="116934"/>
            <a:ext cx="8622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>
                <a:solidFill>
                  <a:srgbClr val="FF0000"/>
                </a:solidFill>
              </a:rPr>
              <a:t>quQubit</a:t>
            </a:r>
            <a:r>
              <a:rPr lang="fr-FR" sz="2800" dirty="0">
                <a:solidFill>
                  <a:srgbClr val="FF0000"/>
                </a:solidFill>
              </a:rPr>
              <a:t> : un qubit qui a perdu le nord</a:t>
            </a:r>
            <a:endParaRPr lang="fr-FR" sz="2800" u="sng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5E58976-F506-7B80-A8FD-0873FCD1A620}"/>
              </a:ext>
            </a:extLst>
          </p:cNvPr>
          <p:cNvSpPr txBox="1"/>
          <p:nvPr/>
        </p:nvSpPr>
        <p:spPr>
          <a:xfrm>
            <a:off x="463702" y="970620"/>
            <a:ext cx="783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 se passe-t-il si on ne peut pas distinguer 2 spineurs transposés l’un de l’autre?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9E5F2B-5E2A-4753-DA08-119FF1811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5993" r="18450"/>
          <a:stretch>
            <a:fillRect/>
          </a:stretch>
        </p:blipFill>
        <p:spPr>
          <a:xfrm rot="5400000">
            <a:off x="7722293" y="1826919"/>
            <a:ext cx="5327730" cy="3204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5D511E4-2A27-D11F-90D1-2943C6D02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30" y="2039750"/>
            <a:ext cx="6632856" cy="313288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A8B0EC2-BC2B-458C-A078-B534BE71D384}"/>
              </a:ext>
            </a:extLst>
          </p:cNvPr>
          <p:cNvSpPr txBox="1"/>
          <p:nvPr/>
        </p:nvSpPr>
        <p:spPr>
          <a:xfrm>
            <a:off x="463702" y="15624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ym typeface="Wingdings" panose="05000000000000000000" pitchFamily="2" charset="2"/>
              </a:rPr>
              <a:t></a:t>
            </a:r>
            <a:r>
              <a:rPr lang="fr-FR" sz="1800" dirty="0"/>
              <a:t>On définit une relation d’équivalence entre 2 </a:t>
            </a:r>
            <a:r>
              <a:rPr lang="fr-FR" sz="1800" dirty="0" err="1"/>
              <a:t>quBits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916817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C64BE2E-CE4B-E688-A8C2-083A8B4BD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5EEC3E7-A8E0-E13F-2389-87DC9F1304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0D31AE-DF56-4046-F22F-76595E6E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47" y="844414"/>
            <a:ext cx="9036527" cy="60991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1444008-DB1F-F071-C9A3-E45E420DBC08}"/>
              </a:ext>
            </a:extLst>
          </p:cNvPr>
          <p:cNvSpPr txBox="1"/>
          <p:nvPr/>
        </p:nvSpPr>
        <p:spPr>
          <a:xfrm>
            <a:off x="349624" y="13652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Visualisation de 2 spineurs transposés</a:t>
            </a:r>
            <a:endParaRPr lang="fr-FR" sz="2800" u="sng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2AD1B2-6284-CAC4-BEC5-0312DA5D36EE}"/>
              </a:ext>
            </a:extLst>
          </p:cNvPr>
          <p:cNvSpPr txBox="1"/>
          <p:nvPr/>
        </p:nvSpPr>
        <p:spPr>
          <a:xfrm>
            <a:off x="8775372" y="290416"/>
            <a:ext cx="320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Calcul des 2 spineurs transposés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39FDCA-6CF2-F0CE-0967-90FF26A2CE54}"/>
              </a:ext>
            </a:extLst>
          </p:cNvPr>
          <p:cNvSpPr txBox="1"/>
          <p:nvPr/>
        </p:nvSpPr>
        <p:spPr>
          <a:xfrm>
            <a:off x="8775372" y="798718"/>
            <a:ext cx="252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Passage à la demi </a:t>
            </a:r>
            <a:r>
              <a:rPr lang="fr-FR" dirty="0" err="1"/>
              <a:t>sphere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6209259-33D3-1960-DCCA-3E1D20FB0AF3}"/>
              </a:ext>
            </a:extLst>
          </p:cNvPr>
          <p:cNvSpPr txBox="1"/>
          <p:nvPr/>
        </p:nvSpPr>
        <p:spPr>
          <a:xfrm>
            <a:off x="8929787" y="13070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Recollement</a:t>
            </a:r>
          </a:p>
        </p:txBody>
      </p:sp>
    </p:spTree>
    <p:extLst>
      <p:ext uri="{BB962C8B-B14F-4D97-AF65-F5344CB8AC3E}">
        <p14:creationId xmlns:p14="http://schemas.microsoft.com/office/powerpoint/2010/main" val="39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0576D-1F47-8637-6F51-2FA027C6E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F0FAE23-B5FE-03F7-6E14-827C4B3C5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D596A6-7B73-5347-EDC0-BA6BB97D11E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8ED469-093A-ADF2-8036-98AFEAD3F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261" y="484094"/>
            <a:ext cx="8352885" cy="571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36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C903FB-B1AD-C895-768E-53F0ABF67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9740EA-E012-9520-EF1F-F30C50782C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760F82-57E0-8979-528D-6D5CB22B0A9B}"/>
              </a:ext>
            </a:extLst>
          </p:cNvPr>
          <p:cNvSpPr txBox="1"/>
          <p:nvPr/>
        </p:nvSpPr>
        <p:spPr>
          <a:xfrm>
            <a:off x="266908" y="206095"/>
            <a:ext cx="6894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E est </a:t>
            </a:r>
            <a:r>
              <a:rPr lang="fr-FR" dirty="0" err="1"/>
              <a:t>homéomophe</a:t>
            </a:r>
            <a:r>
              <a:rPr lang="fr-FR" dirty="0"/>
              <a:t> à SU(2)</a:t>
            </a:r>
          </a:p>
          <a:p>
            <a:endParaRPr lang="fr-FR" dirty="0"/>
          </a:p>
          <a:p>
            <a:r>
              <a:rPr lang="fr-FR" dirty="0"/>
              <a:t>Masi il y a les points de singularités sur l’axe nord sud (qui est un cercle)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6CE36B-97F7-208C-350E-3F081F59B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048" y="1373188"/>
            <a:ext cx="5025602" cy="47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41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FC346-999B-161C-5617-2DDE35773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94A9E6F-0F46-B4FF-A602-25FFF4D67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17CB3A-6851-16AE-713A-E21C1D94FB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7DC331-F317-888B-EA63-9712DAB2C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2" y="1501588"/>
            <a:ext cx="5638526" cy="38548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E5A7D53-260C-0DFA-9781-59FD7CBE524D}"/>
              </a:ext>
            </a:extLst>
          </p:cNvPr>
          <p:cNvSpPr txBox="1"/>
          <p:nvPr/>
        </p:nvSpPr>
        <p:spPr>
          <a:xfrm>
            <a:off x="3878568" y="321046"/>
            <a:ext cx="4270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Boule spinorielle d’échange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FC704E-471F-D3BC-11DD-283A34BA439C}"/>
              </a:ext>
            </a:extLst>
          </p:cNvPr>
          <p:cNvSpPr txBox="1"/>
          <p:nvPr/>
        </p:nvSpPr>
        <p:spPr>
          <a:xfrm>
            <a:off x="7037295" y="2096851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tout point de SU(2), </a:t>
            </a:r>
            <a:r>
              <a:rPr lang="fr-FR" dirty="0" err="1"/>
              <a:t>ie</a:t>
            </a:r>
            <a:r>
              <a:rPr lang="fr-FR" dirty="0"/>
              <a:t> pour toute position de la boule repérée par </a:t>
            </a:r>
            <a:r>
              <a:rPr lang="fr-FR" dirty="0" err="1"/>
              <a:t>exp</a:t>
            </a:r>
            <a:r>
              <a:rPr lang="fr-FR" dirty="0"/>
              <a:t>(</a:t>
            </a:r>
            <a:r>
              <a:rPr lang="fr-FR" dirty="0" err="1"/>
              <a:t>q.N</a:t>
            </a:r>
            <a:r>
              <a:rPr lang="fr-FR" dirty="0"/>
              <a:t>*</a:t>
            </a:r>
            <a:r>
              <a:rPr lang="fr-FR" dirty="0" err="1"/>
              <a:t>theta</a:t>
            </a:r>
            <a:r>
              <a:rPr lang="fr-FR" dirty="0"/>
              <a:t>/2),</a:t>
            </a:r>
          </a:p>
          <a:p>
            <a:endParaRPr lang="fr-FR" dirty="0"/>
          </a:p>
          <a:p>
            <a:r>
              <a:rPr lang="fr-FR" dirty="0"/>
              <a:t>On affiche le </a:t>
            </a:r>
            <a:r>
              <a:rPr lang="fr-FR" dirty="0" err="1"/>
              <a:t>spineur</a:t>
            </a:r>
            <a:r>
              <a:rPr lang="fr-FR" dirty="0"/>
              <a:t> </a:t>
            </a:r>
            <a:r>
              <a:rPr lang="fr-FR" dirty="0" err="1"/>
              <a:t>exp</a:t>
            </a:r>
            <a:r>
              <a:rPr lang="fr-FR" dirty="0"/>
              <a:t>(</a:t>
            </a:r>
            <a:r>
              <a:rPr lang="fr-FR" dirty="0" err="1"/>
              <a:t>q.n</a:t>
            </a:r>
            <a:r>
              <a:rPr lang="fr-FR" dirty="0"/>
              <a:t>*</a:t>
            </a:r>
            <a:r>
              <a:rPr lang="fr-FR" dirty="0" err="1"/>
              <a:t>theta</a:t>
            </a:r>
            <a:r>
              <a:rPr lang="fr-FR" dirty="0"/>
              <a:t>/2) en le suivant continument</a:t>
            </a:r>
          </a:p>
        </p:txBody>
      </p:sp>
    </p:spTree>
    <p:extLst>
      <p:ext uri="{BB962C8B-B14F-4D97-AF65-F5344CB8AC3E}">
        <p14:creationId xmlns:p14="http://schemas.microsoft.com/office/powerpoint/2010/main" val="3098113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B8275-518D-9FB8-A14D-7DE63518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ADEF8EE-EA4E-39D8-097A-872305FF2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84CA9EA-3963-1D76-6031-53717D841D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687851-68C9-EBD6-5D05-325C677162D3}"/>
              </a:ext>
            </a:extLst>
          </p:cNvPr>
          <p:cNvSpPr txBox="1"/>
          <p:nvPr/>
        </p:nvSpPr>
        <p:spPr>
          <a:xfrm>
            <a:off x="528917" y="232009"/>
            <a:ext cx="2324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Couvertures d’</a:t>
            </a:r>
            <a:r>
              <a:rPr lang="fr-FR" b="1" dirty="0" err="1"/>
              <a:t>orbifold</a:t>
            </a:r>
            <a:endParaRPr lang="fr-FR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90E9509-C5D0-AB93-A136-BBF0C30FC70E}"/>
              </a:ext>
            </a:extLst>
          </p:cNvPr>
          <p:cNvSpPr txBox="1"/>
          <p:nvPr/>
        </p:nvSpPr>
        <p:spPr>
          <a:xfrm>
            <a:off x="1671441" y="1065074"/>
            <a:ext cx="7091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Partons d’une position de la boule affichant (</a:t>
            </a:r>
            <a:r>
              <a:rPr lang="fr-FR" dirty="0" err="1"/>
              <a:t>a,b</a:t>
            </a:r>
            <a:r>
              <a:rPr lang="fr-FR" dirty="0"/>
              <a:t>) avec </a:t>
            </a:r>
            <a:r>
              <a:rPr lang="fr-FR" dirty="0" err="1"/>
              <a:t>a#b</a:t>
            </a:r>
            <a:r>
              <a:rPr lang="fr-FR" dirty="0"/>
              <a:t>. Effectuons une rotation 360. (</a:t>
            </a:r>
            <a:r>
              <a:rPr lang="fr-FR" dirty="0" err="1"/>
              <a:t>a,b</a:t>
            </a:r>
            <a:r>
              <a:rPr lang="fr-FR" dirty="0"/>
              <a:t>) peut se transformer en 4 possibilités</a:t>
            </a:r>
          </a:p>
          <a:p>
            <a:pPr marL="285750" indent="-285750">
              <a:buFontTx/>
              <a:buChar char="-"/>
            </a:pPr>
            <a:r>
              <a:rPr lang="fr-FR" dirty="0"/>
              <a:t>(</a:t>
            </a:r>
            <a:r>
              <a:rPr lang="fr-FR" dirty="0" err="1"/>
              <a:t>a,b</a:t>
            </a:r>
            <a:r>
              <a:rPr lang="fr-FR" dirty="0"/>
              <a:t>) boucle fermée de SU(2) contractible dans SO(3), contractible dans l’</a:t>
            </a:r>
            <a:r>
              <a:rPr lang="fr-FR" dirty="0" err="1"/>
              <a:t>orbifold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(</a:t>
            </a:r>
            <a:r>
              <a:rPr lang="fr-FR" dirty="0" err="1"/>
              <a:t>b,a</a:t>
            </a:r>
            <a:r>
              <a:rPr lang="fr-FR" dirty="0"/>
              <a:t>) boucle fermée de SU(2), contractible dans SO(3), pas contractible dans l’</a:t>
            </a:r>
            <a:r>
              <a:rPr lang="fr-FR" dirty="0" err="1"/>
              <a:t>orbifold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(</a:t>
            </a:r>
            <a:r>
              <a:rPr lang="fr-FR" dirty="0" err="1"/>
              <a:t>u,v</a:t>
            </a:r>
            <a:r>
              <a:rPr lang="fr-FR" dirty="0"/>
              <a:t>) ou (</a:t>
            </a:r>
            <a:r>
              <a:rPr lang="fr-FR" dirty="0" err="1"/>
              <a:t>v,u</a:t>
            </a:r>
            <a:r>
              <a:rPr lang="fr-FR" dirty="0"/>
              <a:t>) : boucle non contractible dans SO(3)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r>
              <a:rPr lang="fr-FR" b="1" dirty="0"/>
              <a:t>La boule spinorielle d’échange est une double détecteur d’homotopie SO(3) et </a:t>
            </a:r>
            <a:r>
              <a:rPr lang="fr-FR" b="1" dirty="0" err="1"/>
              <a:t>orbifold</a:t>
            </a:r>
            <a:r>
              <a:rPr lang="fr-FR" b="1" dirty="0"/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970DFB-41EB-4026-9827-3E3C919CAC6D}"/>
              </a:ext>
            </a:extLst>
          </p:cNvPr>
          <p:cNvSpPr txBox="1"/>
          <p:nvPr/>
        </p:nvSpPr>
        <p:spPr>
          <a:xfrm>
            <a:off x="1671441" y="4325021"/>
            <a:ext cx="7091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 dessus des points de type (</a:t>
            </a:r>
            <a:r>
              <a:rPr lang="fr-FR" dirty="0" err="1"/>
              <a:t>a,a</a:t>
            </a:r>
            <a:r>
              <a:rPr lang="fr-FR" dirty="0"/>
              <a:t>), il n’y a que 2 types de boucles, détectant l’homotopie de SO(3)</a:t>
            </a:r>
            <a:br>
              <a:rPr lang="fr-FR" dirty="0"/>
            </a:br>
            <a:br>
              <a:rPr lang="fr-FR" dirty="0"/>
            </a:br>
            <a:r>
              <a:rPr lang="fr-FR" dirty="0"/>
              <a:t>La boue spinorielle d’échange admet une couverture quadruple en tout points sauf le lieu des points singuliers correspondant à toutes les rotations laissant le vecteur de Hopf au pôle nord , où la couverture est double (revêtement ramifié)</a:t>
            </a:r>
          </a:p>
        </p:txBody>
      </p:sp>
    </p:spTree>
    <p:extLst>
      <p:ext uri="{BB962C8B-B14F-4D97-AF65-F5344CB8AC3E}">
        <p14:creationId xmlns:p14="http://schemas.microsoft.com/office/powerpoint/2010/main" val="1818722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DED57-6833-9393-7D87-A33BC2344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8C133DF-A449-6AA4-C9DD-3AEB95D8E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fr-FR"/>
              <a:t>SBB / École des Gustins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561C4E-6ED2-2650-9596-E8A0F781BDB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99B371-C1D3-4097-B67F-E3F9627A87BF}" type="datetime1">
              <a:rPr lang="fr-FR" smtClean="0"/>
              <a:pPr/>
              <a:t>03/09/2026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DB4019-6271-4028-543F-12990196137C}"/>
              </a:ext>
            </a:extLst>
          </p:cNvPr>
          <p:cNvSpPr txBox="1"/>
          <p:nvPr/>
        </p:nvSpPr>
        <p:spPr>
          <a:xfrm>
            <a:off x="1909482" y="1461247"/>
            <a:ext cx="4228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CCL  : échange  de 2 particules identiques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DF2EAB-EB56-60F2-6403-1F542E8DC22F}"/>
              </a:ext>
            </a:extLst>
          </p:cNvPr>
          <p:cNvSpPr txBox="1"/>
          <p:nvPr/>
        </p:nvSpPr>
        <p:spPr>
          <a:xfrm>
            <a:off x="2375647" y="2608729"/>
            <a:ext cx="77531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Il faut faire 1 boucle de E non contractible au sens de l’</a:t>
            </a:r>
            <a:r>
              <a:rPr lang="fr-FR" dirty="0" err="1"/>
              <a:t>orbifold</a:t>
            </a:r>
            <a:endParaRPr lang="fr-FR" dirty="0"/>
          </a:p>
          <a:p>
            <a:r>
              <a:rPr lang="fr-FR" dirty="0"/>
              <a:t>(qui s’enroule une fois autour de l’axe nord sud) pour faire une véritable échange.</a:t>
            </a:r>
          </a:p>
          <a:p>
            <a:endParaRPr lang="fr-FR" dirty="0"/>
          </a:p>
          <a:p>
            <a:r>
              <a:rPr lang="fr-FR" dirty="0"/>
              <a:t> Cela correspond à 2 tours de la </a:t>
            </a:r>
            <a:r>
              <a:rPr lang="fr-FR" dirty="0" err="1"/>
              <a:t>foldiballe</a:t>
            </a:r>
            <a:r>
              <a:rPr lang="fr-FR" dirty="0"/>
              <a:t> autour de l’axe propre</a:t>
            </a:r>
          </a:p>
        </p:txBody>
      </p:sp>
    </p:spTree>
    <p:extLst>
      <p:ext uri="{BB962C8B-B14F-4D97-AF65-F5344CB8AC3E}">
        <p14:creationId xmlns:p14="http://schemas.microsoft.com/office/powerpoint/2010/main" val="28247170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8590</TotalTime>
  <Words>1265</Words>
  <Application>Microsoft Office PowerPoint</Application>
  <PresentationFormat>Grand écran</PresentationFormat>
  <Paragraphs>199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6" baseType="lpstr">
      <vt:lpstr>-apple-system</vt:lpstr>
      <vt:lpstr>Arial</vt:lpstr>
      <vt:lpstr>Calibri</vt:lpstr>
      <vt:lpstr>Calibri Light</vt:lpstr>
      <vt:lpstr>Cambria Math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 L</dc:creator>
  <cp:lastModifiedBy>Samuel Bernardet</cp:lastModifiedBy>
  <cp:revision>86</cp:revision>
  <dcterms:created xsi:type="dcterms:W3CDTF">2025-07-30T14:40:30Z</dcterms:created>
  <dcterms:modified xsi:type="dcterms:W3CDTF">2026-09-03T11:37:26Z</dcterms:modified>
</cp:coreProperties>
</file>